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1"/>
  </p:sldMasterIdLst>
  <p:notesMasterIdLst>
    <p:notesMasterId r:id="rId23"/>
  </p:notesMasterIdLst>
  <p:handoutMasterIdLst>
    <p:handoutMasterId r:id="rId24"/>
  </p:handoutMasterIdLst>
  <p:sldIdLst>
    <p:sldId id="257" r:id="rId2"/>
    <p:sldId id="340" r:id="rId3"/>
    <p:sldId id="305" r:id="rId4"/>
    <p:sldId id="341" r:id="rId5"/>
    <p:sldId id="308" r:id="rId6"/>
    <p:sldId id="342" r:id="rId7"/>
    <p:sldId id="343" r:id="rId8"/>
    <p:sldId id="345" r:id="rId9"/>
    <p:sldId id="344" r:id="rId10"/>
    <p:sldId id="349" r:id="rId11"/>
    <p:sldId id="347" r:id="rId12"/>
    <p:sldId id="350" r:id="rId13"/>
    <p:sldId id="348" r:id="rId14"/>
    <p:sldId id="352" r:id="rId15"/>
    <p:sldId id="353" r:id="rId16"/>
    <p:sldId id="354" r:id="rId17"/>
    <p:sldId id="355" r:id="rId18"/>
    <p:sldId id="346" r:id="rId19"/>
    <p:sldId id="356" r:id="rId20"/>
    <p:sldId id="357" r:id="rId21"/>
    <p:sldId id="302"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39">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rien VANTHOMME" initials="KV" lastIdx="3" clrIdx="0">
    <p:extLst>
      <p:ext uri="{19B8F6BF-5375-455C-9EA6-DF929625EA0E}">
        <p15:presenceInfo xmlns:p15="http://schemas.microsoft.com/office/powerpoint/2012/main" userId="91ebd2b3-8e97-41db-85db-3bf8f362fd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000"/>
    <a:srgbClr val="0033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49"/>
    <p:restoredTop sz="86462"/>
  </p:normalViewPr>
  <p:slideViewPr>
    <p:cSldViewPr snapToGrid="0" snapToObjects="1">
      <p:cViewPr varScale="1">
        <p:scale>
          <a:sx n="107" d="100"/>
          <a:sy n="107" d="100"/>
        </p:scale>
        <p:origin x="192" y="728"/>
      </p:cViewPr>
      <p:guideLst>
        <p:guide orient="horz" pos="2339"/>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06" d="100"/>
          <a:sy n="106" d="100"/>
        </p:scale>
        <p:origin x="3272"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400BDC-DA4B-1B4C-B207-5189DD676CDB}" type="doc">
      <dgm:prSet loTypeId="urn:microsoft.com/office/officeart/2005/8/layout/process1" loCatId="" qsTypeId="urn:microsoft.com/office/officeart/2005/8/quickstyle/simple4" qsCatId="simple" csTypeId="urn:microsoft.com/office/officeart/2005/8/colors/accent1_2" csCatId="accent1" phldr="1"/>
      <dgm:spPr/>
    </dgm:pt>
    <dgm:pt modelId="{FAE9A189-CF01-F04A-AAEF-2242940F3926}">
      <dgm:prSet phldrT="[Text]" custT="1"/>
      <dgm:spPr>
        <a:solidFill>
          <a:schemeClr val="accent1">
            <a:alpha val="70000"/>
          </a:schemeClr>
        </a:solidFill>
      </dgm:spPr>
      <dgm:t>
        <a:bodyPr/>
        <a:lstStyle/>
        <a:p>
          <a:pPr marL="0" lvl="0" indent="0" algn="ctr" defTabSz="800100">
            <a:lnSpc>
              <a:spcPct val="90000"/>
            </a:lnSpc>
            <a:spcBef>
              <a:spcPct val="0"/>
            </a:spcBef>
            <a:spcAft>
              <a:spcPct val="35000"/>
            </a:spcAft>
            <a:buNone/>
          </a:pPr>
          <a:r>
            <a:rPr lang="en-US" sz="1800" kern="1200" dirty="0">
              <a:solidFill>
                <a:srgbClr val="FFFFFF"/>
              </a:solidFill>
              <a:latin typeface="Verdana" panose="020B0604030504040204" pitchFamily="34" charset="0"/>
              <a:ea typeface="Verdana" panose="020B0604030504040204" pitchFamily="34" charset="0"/>
              <a:cs typeface="Verdana" panose="020B0604030504040204" pitchFamily="34" charset="0"/>
            </a:rPr>
            <a:t>Census </a:t>
          </a:r>
        </a:p>
        <a:p>
          <a:pPr marL="0" lvl="0" indent="0" algn="ctr" defTabSz="800100">
            <a:lnSpc>
              <a:spcPct val="90000"/>
            </a:lnSpc>
            <a:spcBef>
              <a:spcPct val="0"/>
            </a:spcBef>
            <a:spcAft>
              <a:spcPct val="35000"/>
            </a:spcAft>
            <a:buNone/>
          </a:pPr>
          <a:r>
            <a:rPr lang="en-US" sz="1800" kern="1200" dirty="0">
              <a:solidFill>
                <a:srgbClr val="FFFFFF"/>
              </a:solidFill>
              <a:latin typeface="Verdana" panose="020B0604030504040204" pitchFamily="34" charset="0"/>
              <a:ea typeface="Verdana" panose="020B0604030504040204" pitchFamily="34" charset="0"/>
              <a:cs typeface="Verdana" panose="020B0604030504040204" pitchFamily="34" charset="0"/>
            </a:rPr>
            <a:t>01/10/2001</a:t>
          </a:r>
        </a:p>
      </dgm:t>
    </dgm:pt>
    <dgm:pt modelId="{6CA4F370-526F-A14B-96DD-25F4075DC766}" type="parTrans" cxnId="{81959364-D86C-7A47-AFB7-873DA7440E62}">
      <dgm:prSet/>
      <dgm:spPr/>
      <dgm:t>
        <a:bodyPr/>
        <a:lstStyle/>
        <a:p>
          <a:endParaRPr lang="en-US"/>
        </a:p>
      </dgm:t>
    </dgm:pt>
    <dgm:pt modelId="{A4F252D2-181E-5442-B841-A89E0C46E230}" type="sibTrans" cxnId="{81959364-D86C-7A47-AFB7-873DA7440E62}">
      <dgm:prSet/>
      <dgm:spPr/>
      <dgm:t>
        <a:bodyPr/>
        <a:lstStyle/>
        <a:p>
          <a:endParaRPr lang="en-US"/>
        </a:p>
      </dgm:t>
    </dgm:pt>
    <dgm:pt modelId="{6E85F607-4814-9D4D-8CC7-70E72A2531D9}">
      <dgm:prSet phldrT="[Text]" custT="1"/>
      <dgm:spPr>
        <a:solidFill>
          <a:schemeClr val="accent1">
            <a:alpha val="70000"/>
          </a:schemeClr>
        </a:solidFill>
      </dgm:spPr>
      <dgm:t>
        <a:bodyPr/>
        <a:lstStyle/>
        <a:p>
          <a:pPr marL="0" lvl="0" indent="0" algn="ctr" defTabSz="800100">
            <a:lnSpc>
              <a:spcPct val="90000"/>
            </a:lnSpc>
            <a:spcBef>
              <a:spcPct val="0"/>
            </a:spcBef>
            <a:spcAft>
              <a:spcPct val="35000"/>
            </a:spcAft>
            <a:buNone/>
          </a:pPr>
          <a:r>
            <a:rPr lang="en-US" sz="1800" kern="1200" dirty="0">
              <a:solidFill>
                <a:srgbClr val="FFFFFF"/>
              </a:solidFill>
              <a:latin typeface="Verdana" panose="020B0604030504040204" pitchFamily="34" charset="0"/>
              <a:ea typeface="Verdana" panose="020B0604030504040204" pitchFamily="34" charset="0"/>
              <a:cs typeface="Verdana" panose="020B0604030504040204" pitchFamily="34" charset="0"/>
            </a:rPr>
            <a:t>Register data</a:t>
          </a:r>
        </a:p>
        <a:p>
          <a:pPr marL="0" lvl="0" indent="0" algn="ctr" defTabSz="800100">
            <a:lnSpc>
              <a:spcPct val="90000"/>
            </a:lnSpc>
            <a:spcBef>
              <a:spcPct val="0"/>
            </a:spcBef>
            <a:spcAft>
              <a:spcPct val="35000"/>
            </a:spcAft>
            <a:buNone/>
          </a:pPr>
          <a:r>
            <a:rPr lang="en-US" sz="1800" kern="1200" dirty="0">
              <a:solidFill>
                <a:srgbClr val="FFFFFF"/>
              </a:solidFill>
              <a:latin typeface="Verdana" panose="020B0604030504040204" pitchFamily="34" charset="0"/>
              <a:ea typeface="Verdana" panose="020B0604030504040204" pitchFamily="34" charset="0"/>
              <a:cs typeface="Verdana" panose="020B0604030504040204" pitchFamily="34" charset="0"/>
            </a:rPr>
            <a:t>2001-2011</a:t>
          </a:r>
        </a:p>
      </dgm:t>
    </dgm:pt>
    <dgm:pt modelId="{3634B205-0B28-3843-992F-CD96F1FCEB68}" type="parTrans" cxnId="{A305C9C6-A34E-2845-AC2C-58D8C08679DB}">
      <dgm:prSet/>
      <dgm:spPr/>
      <dgm:t>
        <a:bodyPr/>
        <a:lstStyle/>
        <a:p>
          <a:endParaRPr lang="en-US"/>
        </a:p>
      </dgm:t>
    </dgm:pt>
    <dgm:pt modelId="{37ABEB57-F39E-F143-8FB5-A8F8C29882ED}" type="sibTrans" cxnId="{A305C9C6-A34E-2845-AC2C-58D8C08679DB}">
      <dgm:prSet/>
      <dgm:spPr/>
      <dgm:t>
        <a:bodyPr/>
        <a:lstStyle/>
        <a:p>
          <a:endParaRPr lang="en-US"/>
        </a:p>
      </dgm:t>
    </dgm:pt>
    <dgm:pt modelId="{D95028B4-4675-134F-967C-7880F24616FF}">
      <dgm:prSet phldrT="[Text]" custT="1"/>
      <dgm:spPr>
        <a:solidFill>
          <a:schemeClr val="accent1">
            <a:alpha val="70000"/>
          </a:schemeClr>
        </a:solidFill>
      </dgm:spPr>
      <dgm:t>
        <a:bodyPr/>
        <a:lstStyle/>
        <a:p>
          <a:pPr marL="0" lvl="0" indent="0" algn="ctr" defTabSz="800100">
            <a:lnSpc>
              <a:spcPct val="90000"/>
            </a:lnSpc>
            <a:spcBef>
              <a:spcPct val="0"/>
            </a:spcBef>
            <a:spcAft>
              <a:spcPct val="35000"/>
            </a:spcAft>
            <a:buNone/>
          </a:pPr>
          <a:r>
            <a:rPr lang="en-US" sz="1800" kern="1200" dirty="0">
              <a:solidFill>
                <a:srgbClr val="FFFFFF"/>
              </a:solidFill>
              <a:latin typeface="Verdana" panose="020B0604030504040204" pitchFamily="34" charset="0"/>
              <a:ea typeface="Verdana" panose="020B0604030504040204" pitchFamily="34" charset="0"/>
              <a:cs typeface="Verdana" panose="020B0604030504040204" pitchFamily="34" charset="0"/>
            </a:rPr>
            <a:t>Death certificates</a:t>
          </a:r>
        </a:p>
        <a:p>
          <a:pPr marL="0" lvl="0" indent="0" algn="ctr" defTabSz="800100">
            <a:lnSpc>
              <a:spcPct val="90000"/>
            </a:lnSpc>
            <a:spcBef>
              <a:spcPct val="0"/>
            </a:spcBef>
            <a:spcAft>
              <a:spcPct val="35000"/>
            </a:spcAft>
            <a:buNone/>
          </a:pPr>
          <a:r>
            <a:rPr lang="en-US" sz="1800" kern="1200" dirty="0">
              <a:solidFill>
                <a:srgbClr val="FFFFFF"/>
              </a:solidFill>
              <a:latin typeface="Verdana" panose="020B0604030504040204" pitchFamily="34" charset="0"/>
              <a:ea typeface="Verdana" panose="020B0604030504040204" pitchFamily="34" charset="0"/>
              <a:cs typeface="Verdana" panose="020B0604030504040204" pitchFamily="34" charset="0"/>
            </a:rPr>
            <a:t>2001-2011</a:t>
          </a:r>
        </a:p>
      </dgm:t>
    </dgm:pt>
    <dgm:pt modelId="{3AF86C3F-D655-2447-BD39-5A8407F61B75}" type="parTrans" cxnId="{6A59E2A1-8162-764F-83F8-D80BD16D4AEB}">
      <dgm:prSet/>
      <dgm:spPr/>
      <dgm:t>
        <a:bodyPr/>
        <a:lstStyle/>
        <a:p>
          <a:endParaRPr lang="en-US"/>
        </a:p>
      </dgm:t>
    </dgm:pt>
    <dgm:pt modelId="{3DFDFBFD-5B83-9947-93BC-9216B39EDE5D}" type="sibTrans" cxnId="{6A59E2A1-8162-764F-83F8-D80BD16D4AEB}">
      <dgm:prSet/>
      <dgm:spPr/>
      <dgm:t>
        <a:bodyPr/>
        <a:lstStyle/>
        <a:p>
          <a:endParaRPr lang="en-US"/>
        </a:p>
      </dgm:t>
    </dgm:pt>
    <dgm:pt modelId="{DC69ED4C-ACE5-F341-8BD2-5630A67D364D}" type="pres">
      <dgm:prSet presAssocID="{D4400BDC-DA4B-1B4C-B207-5189DD676CDB}" presName="Name0" presStyleCnt="0">
        <dgm:presLayoutVars>
          <dgm:dir/>
          <dgm:resizeHandles val="exact"/>
        </dgm:presLayoutVars>
      </dgm:prSet>
      <dgm:spPr/>
    </dgm:pt>
    <dgm:pt modelId="{F85D03E8-EDDF-254D-8A9D-F5D059487F6F}" type="pres">
      <dgm:prSet presAssocID="{FAE9A189-CF01-F04A-AAEF-2242940F3926}" presName="node" presStyleLbl="node1" presStyleIdx="0" presStyleCnt="3">
        <dgm:presLayoutVars>
          <dgm:bulletEnabled val="1"/>
        </dgm:presLayoutVars>
      </dgm:prSet>
      <dgm:spPr/>
    </dgm:pt>
    <dgm:pt modelId="{E60B16D7-5186-4446-9047-E7F77E5CF700}" type="pres">
      <dgm:prSet presAssocID="{A4F252D2-181E-5442-B841-A89E0C46E230}" presName="sibTrans" presStyleLbl="sibTrans2D1" presStyleIdx="0" presStyleCnt="2"/>
      <dgm:spPr>
        <a:prstGeom prst="mathPlus">
          <a:avLst/>
        </a:prstGeom>
      </dgm:spPr>
    </dgm:pt>
    <dgm:pt modelId="{A9BF9D0D-5A4A-A64E-893A-A83CCC40B02B}" type="pres">
      <dgm:prSet presAssocID="{A4F252D2-181E-5442-B841-A89E0C46E230}" presName="connectorText" presStyleLbl="sibTrans2D1" presStyleIdx="0" presStyleCnt="2"/>
      <dgm:spPr/>
    </dgm:pt>
    <dgm:pt modelId="{1731B171-F325-B542-800C-36EB518C8E77}" type="pres">
      <dgm:prSet presAssocID="{6E85F607-4814-9D4D-8CC7-70E72A2531D9}" presName="node" presStyleLbl="node1" presStyleIdx="1" presStyleCnt="3">
        <dgm:presLayoutVars>
          <dgm:bulletEnabled val="1"/>
        </dgm:presLayoutVars>
      </dgm:prSet>
      <dgm:spPr/>
    </dgm:pt>
    <dgm:pt modelId="{A1489927-E4B0-AE41-906A-6FE741F00DF3}" type="pres">
      <dgm:prSet presAssocID="{37ABEB57-F39E-F143-8FB5-A8F8C29882ED}" presName="sibTrans" presStyleLbl="sibTrans2D1" presStyleIdx="1" presStyleCnt="2"/>
      <dgm:spPr>
        <a:prstGeom prst="mathPlus">
          <a:avLst/>
        </a:prstGeom>
      </dgm:spPr>
    </dgm:pt>
    <dgm:pt modelId="{B088EAF7-F659-2843-A89D-566EFA148533}" type="pres">
      <dgm:prSet presAssocID="{37ABEB57-F39E-F143-8FB5-A8F8C29882ED}" presName="connectorText" presStyleLbl="sibTrans2D1" presStyleIdx="1" presStyleCnt="2"/>
      <dgm:spPr/>
    </dgm:pt>
    <dgm:pt modelId="{491B86B0-302C-9943-A4B5-B58C59F20361}" type="pres">
      <dgm:prSet presAssocID="{D95028B4-4675-134F-967C-7880F24616FF}" presName="node" presStyleLbl="node1" presStyleIdx="2" presStyleCnt="3">
        <dgm:presLayoutVars>
          <dgm:bulletEnabled val="1"/>
        </dgm:presLayoutVars>
      </dgm:prSet>
      <dgm:spPr/>
    </dgm:pt>
  </dgm:ptLst>
  <dgm:cxnLst>
    <dgm:cxn modelId="{CA2E9A01-E99D-C349-82DE-8725E964EE3E}" type="presOf" srcId="{D4400BDC-DA4B-1B4C-B207-5189DD676CDB}" destId="{DC69ED4C-ACE5-F341-8BD2-5630A67D364D}" srcOrd="0" destOrd="0" presId="urn:microsoft.com/office/officeart/2005/8/layout/process1"/>
    <dgm:cxn modelId="{81959364-D86C-7A47-AFB7-873DA7440E62}" srcId="{D4400BDC-DA4B-1B4C-B207-5189DD676CDB}" destId="{FAE9A189-CF01-F04A-AAEF-2242940F3926}" srcOrd="0" destOrd="0" parTransId="{6CA4F370-526F-A14B-96DD-25F4075DC766}" sibTransId="{A4F252D2-181E-5442-B841-A89E0C46E230}"/>
    <dgm:cxn modelId="{FCEC0A7C-64D6-1446-82AD-D531F93E3FF5}" type="presOf" srcId="{37ABEB57-F39E-F143-8FB5-A8F8C29882ED}" destId="{A1489927-E4B0-AE41-906A-6FE741F00DF3}" srcOrd="0" destOrd="0" presId="urn:microsoft.com/office/officeart/2005/8/layout/process1"/>
    <dgm:cxn modelId="{40EF3C81-C44D-E64F-AD39-6B3558ED8DD2}" type="presOf" srcId="{A4F252D2-181E-5442-B841-A89E0C46E230}" destId="{E60B16D7-5186-4446-9047-E7F77E5CF700}" srcOrd="0" destOrd="0" presId="urn:microsoft.com/office/officeart/2005/8/layout/process1"/>
    <dgm:cxn modelId="{6A59E2A1-8162-764F-83F8-D80BD16D4AEB}" srcId="{D4400BDC-DA4B-1B4C-B207-5189DD676CDB}" destId="{D95028B4-4675-134F-967C-7880F24616FF}" srcOrd="2" destOrd="0" parTransId="{3AF86C3F-D655-2447-BD39-5A8407F61B75}" sibTransId="{3DFDFBFD-5B83-9947-93BC-9216B39EDE5D}"/>
    <dgm:cxn modelId="{8F483DA4-D1CC-0E45-89BA-D630EA4D4B45}" type="presOf" srcId="{FAE9A189-CF01-F04A-AAEF-2242940F3926}" destId="{F85D03E8-EDDF-254D-8A9D-F5D059487F6F}" srcOrd="0" destOrd="0" presId="urn:microsoft.com/office/officeart/2005/8/layout/process1"/>
    <dgm:cxn modelId="{A305C9C6-A34E-2845-AC2C-58D8C08679DB}" srcId="{D4400BDC-DA4B-1B4C-B207-5189DD676CDB}" destId="{6E85F607-4814-9D4D-8CC7-70E72A2531D9}" srcOrd="1" destOrd="0" parTransId="{3634B205-0B28-3843-992F-CD96F1FCEB68}" sibTransId="{37ABEB57-F39E-F143-8FB5-A8F8C29882ED}"/>
    <dgm:cxn modelId="{E83EB3D7-5357-A843-9221-BD3C881DD551}" type="presOf" srcId="{37ABEB57-F39E-F143-8FB5-A8F8C29882ED}" destId="{B088EAF7-F659-2843-A89D-566EFA148533}" srcOrd="1" destOrd="0" presId="urn:microsoft.com/office/officeart/2005/8/layout/process1"/>
    <dgm:cxn modelId="{2BC747DC-9E47-9A4D-8CC5-60456C6FA932}" type="presOf" srcId="{D95028B4-4675-134F-967C-7880F24616FF}" destId="{491B86B0-302C-9943-A4B5-B58C59F20361}" srcOrd="0" destOrd="0" presId="urn:microsoft.com/office/officeart/2005/8/layout/process1"/>
    <dgm:cxn modelId="{DDA98AE6-509A-B746-9327-79FFCA0C74BB}" type="presOf" srcId="{6E85F607-4814-9D4D-8CC7-70E72A2531D9}" destId="{1731B171-F325-B542-800C-36EB518C8E77}" srcOrd="0" destOrd="0" presId="urn:microsoft.com/office/officeart/2005/8/layout/process1"/>
    <dgm:cxn modelId="{95D8FFF0-D400-194B-8F65-7C3364A26659}" type="presOf" srcId="{A4F252D2-181E-5442-B841-A89E0C46E230}" destId="{A9BF9D0D-5A4A-A64E-893A-A83CCC40B02B}" srcOrd="1" destOrd="0" presId="urn:microsoft.com/office/officeart/2005/8/layout/process1"/>
    <dgm:cxn modelId="{7ED664B3-CF83-8041-B52E-B3DD718803D0}" type="presParOf" srcId="{DC69ED4C-ACE5-F341-8BD2-5630A67D364D}" destId="{F85D03E8-EDDF-254D-8A9D-F5D059487F6F}" srcOrd="0" destOrd="0" presId="urn:microsoft.com/office/officeart/2005/8/layout/process1"/>
    <dgm:cxn modelId="{4F645BF2-C04D-DD4E-9F2E-533A814051F9}" type="presParOf" srcId="{DC69ED4C-ACE5-F341-8BD2-5630A67D364D}" destId="{E60B16D7-5186-4446-9047-E7F77E5CF700}" srcOrd="1" destOrd="0" presId="urn:microsoft.com/office/officeart/2005/8/layout/process1"/>
    <dgm:cxn modelId="{89FE0B09-4C7A-324E-AF8D-E3E619B5A463}" type="presParOf" srcId="{E60B16D7-5186-4446-9047-E7F77E5CF700}" destId="{A9BF9D0D-5A4A-A64E-893A-A83CCC40B02B}" srcOrd="0" destOrd="0" presId="urn:microsoft.com/office/officeart/2005/8/layout/process1"/>
    <dgm:cxn modelId="{C6F6327E-B3E5-ED4B-A0B8-FF69F42A3DDE}" type="presParOf" srcId="{DC69ED4C-ACE5-F341-8BD2-5630A67D364D}" destId="{1731B171-F325-B542-800C-36EB518C8E77}" srcOrd="2" destOrd="0" presId="urn:microsoft.com/office/officeart/2005/8/layout/process1"/>
    <dgm:cxn modelId="{0C6BF635-34B7-7142-9CF3-32B0EA992166}" type="presParOf" srcId="{DC69ED4C-ACE5-F341-8BD2-5630A67D364D}" destId="{A1489927-E4B0-AE41-906A-6FE741F00DF3}" srcOrd="3" destOrd="0" presId="urn:microsoft.com/office/officeart/2005/8/layout/process1"/>
    <dgm:cxn modelId="{3699617E-2031-C640-930F-B929FC96954B}" type="presParOf" srcId="{A1489927-E4B0-AE41-906A-6FE741F00DF3}" destId="{B088EAF7-F659-2843-A89D-566EFA148533}" srcOrd="0" destOrd="0" presId="urn:microsoft.com/office/officeart/2005/8/layout/process1"/>
    <dgm:cxn modelId="{814A7A9F-BA9D-884F-B9F9-E1B9E62BE996}" type="presParOf" srcId="{DC69ED4C-ACE5-F341-8BD2-5630A67D364D}" destId="{491B86B0-302C-9943-A4B5-B58C59F20361}" srcOrd="4" destOrd="0" presId="urn:microsoft.com/office/officeart/2005/8/layout/process1"/>
  </dgm:cxnLst>
  <dgm:bg/>
  <dgm:whole>
    <a:ln>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D03E8-EDDF-254D-8A9D-F5D059487F6F}">
      <dsp:nvSpPr>
        <dsp:cNvPr id="0" name=""/>
        <dsp:cNvSpPr/>
      </dsp:nvSpPr>
      <dsp:spPr>
        <a:xfrm>
          <a:off x="7071" y="320411"/>
          <a:ext cx="2113646" cy="1268187"/>
        </a:xfrm>
        <a:prstGeom prst="roundRect">
          <a:avLst>
            <a:gd name="adj" fmla="val 10000"/>
          </a:avLst>
        </a:prstGeom>
        <a:solidFill>
          <a:schemeClr val="accent1">
            <a:alpha val="7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Verdana" panose="020B0604030504040204" pitchFamily="34" charset="0"/>
              <a:ea typeface="Verdana" panose="020B0604030504040204" pitchFamily="34" charset="0"/>
              <a:cs typeface="Verdana" panose="020B0604030504040204" pitchFamily="34" charset="0"/>
            </a:rPr>
            <a:t>Census </a:t>
          </a:r>
        </a:p>
        <a:p>
          <a:pPr marL="0" lvl="0" indent="0" algn="ctr" defTabSz="800100">
            <a:lnSpc>
              <a:spcPct val="90000"/>
            </a:lnSpc>
            <a:spcBef>
              <a:spcPct val="0"/>
            </a:spcBef>
            <a:spcAft>
              <a:spcPct val="35000"/>
            </a:spcAft>
            <a:buNone/>
          </a:pPr>
          <a:r>
            <a:rPr lang="en-US" sz="1800" kern="1200" dirty="0">
              <a:solidFill>
                <a:srgbClr val="FFFFFF"/>
              </a:solidFill>
              <a:latin typeface="Verdana" panose="020B0604030504040204" pitchFamily="34" charset="0"/>
              <a:ea typeface="Verdana" panose="020B0604030504040204" pitchFamily="34" charset="0"/>
              <a:cs typeface="Verdana" panose="020B0604030504040204" pitchFamily="34" charset="0"/>
            </a:rPr>
            <a:t>01/10/2001</a:t>
          </a:r>
        </a:p>
      </dsp:txBody>
      <dsp:txXfrm>
        <a:off x="44215" y="357555"/>
        <a:ext cx="2039358" cy="1193899"/>
      </dsp:txXfrm>
    </dsp:sp>
    <dsp:sp modelId="{E60B16D7-5186-4446-9047-E7F77E5CF700}">
      <dsp:nvSpPr>
        <dsp:cNvPr id="0" name=""/>
        <dsp:cNvSpPr/>
      </dsp:nvSpPr>
      <dsp:spPr>
        <a:xfrm>
          <a:off x="2332082" y="692413"/>
          <a:ext cx="448093" cy="524184"/>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332082" y="797250"/>
        <a:ext cx="313665" cy="314510"/>
      </dsp:txXfrm>
    </dsp:sp>
    <dsp:sp modelId="{1731B171-F325-B542-800C-36EB518C8E77}">
      <dsp:nvSpPr>
        <dsp:cNvPr id="0" name=""/>
        <dsp:cNvSpPr/>
      </dsp:nvSpPr>
      <dsp:spPr>
        <a:xfrm>
          <a:off x="2966176" y="320411"/>
          <a:ext cx="2113646" cy="1268187"/>
        </a:xfrm>
        <a:prstGeom prst="roundRect">
          <a:avLst>
            <a:gd name="adj" fmla="val 10000"/>
          </a:avLst>
        </a:prstGeom>
        <a:solidFill>
          <a:schemeClr val="accent1">
            <a:alpha val="7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Verdana" panose="020B0604030504040204" pitchFamily="34" charset="0"/>
              <a:ea typeface="Verdana" panose="020B0604030504040204" pitchFamily="34" charset="0"/>
              <a:cs typeface="Verdana" panose="020B0604030504040204" pitchFamily="34" charset="0"/>
            </a:rPr>
            <a:t>Register data</a:t>
          </a:r>
        </a:p>
        <a:p>
          <a:pPr marL="0" lvl="0" indent="0" algn="ctr" defTabSz="800100">
            <a:lnSpc>
              <a:spcPct val="90000"/>
            </a:lnSpc>
            <a:spcBef>
              <a:spcPct val="0"/>
            </a:spcBef>
            <a:spcAft>
              <a:spcPct val="35000"/>
            </a:spcAft>
            <a:buNone/>
          </a:pPr>
          <a:r>
            <a:rPr lang="en-US" sz="1800" kern="1200" dirty="0">
              <a:solidFill>
                <a:srgbClr val="FFFFFF"/>
              </a:solidFill>
              <a:latin typeface="Verdana" panose="020B0604030504040204" pitchFamily="34" charset="0"/>
              <a:ea typeface="Verdana" panose="020B0604030504040204" pitchFamily="34" charset="0"/>
              <a:cs typeface="Verdana" panose="020B0604030504040204" pitchFamily="34" charset="0"/>
            </a:rPr>
            <a:t>2001-2011</a:t>
          </a:r>
        </a:p>
      </dsp:txBody>
      <dsp:txXfrm>
        <a:off x="3003320" y="357555"/>
        <a:ext cx="2039358" cy="1193899"/>
      </dsp:txXfrm>
    </dsp:sp>
    <dsp:sp modelId="{A1489927-E4B0-AE41-906A-6FE741F00DF3}">
      <dsp:nvSpPr>
        <dsp:cNvPr id="0" name=""/>
        <dsp:cNvSpPr/>
      </dsp:nvSpPr>
      <dsp:spPr>
        <a:xfrm>
          <a:off x="5291187" y="692413"/>
          <a:ext cx="448093" cy="524184"/>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291187" y="797250"/>
        <a:ext cx="313665" cy="314510"/>
      </dsp:txXfrm>
    </dsp:sp>
    <dsp:sp modelId="{491B86B0-302C-9943-A4B5-B58C59F20361}">
      <dsp:nvSpPr>
        <dsp:cNvPr id="0" name=""/>
        <dsp:cNvSpPr/>
      </dsp:nvSpPr>
      <dsp:spPr>
        <a:xfrm>
          <a:off x="5925281" y="320411"/>
          <a:ext cx="2113646" cy="1268187"/>
        </a:xfrm>
        <a:prstGeom prst="roundRect">
          <a:avLst>
            <a:gd name="adj" fmla="val 10000"/>
          </a:avLst>
        </a:prstGeom>
        <a:solidFill>
          <a:schemeClr val="accent1">
            <a:alpha val="7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FFFF"/>
              </a:solidFill>
              <a:latin typeface="Verdana" panose="020B0604030504040204" pitchFamily="34" charset="0"/>
              <a:ea typeface="Verdana" panose="020B0604030504040204" pitchFamily="34" charset="0"/>
              <a:cs typeface="Verdana" panose="020B0604030504040204" pitchFamily="34" charset="0"/>
            </a:rPr>
            <a:t>Death certificates</a:t>
          </a:r>
        </a:p>
        <a:p>
          <a:pPr marL="0" lvl="0" indent="0" algn="ctr" defTabSz="800100">
            <a:lnSpc>
              <a:spcPct val="90000"/>
            </a:lnSpc>
            <a:spcBef>
              <a:spcPct val="0"/>
            </a:spcBef>
            <a:spcAft>
              <a:spcPct val="35000"/>
            </a:spcAft>
            <a:buNone/>
          </a:pPr>
          <a:r>
            <a:rPr lang="en-US" sz="1800" kern="1200" dirty="0">
              <a:solidFill>
                <a:srgbClr val="FFFFFF"/>
              </a:solidFill>
              <a:latin typeface="Verdana" panose="020B0604030504040204" pitchFamily="34" charset="0"/>
              <a:ea typeface="Verdana" panose="020B0604030504040204" pitchFamily="34" charset="0"/>
              <a:cs typeface="Verdana" panose="020B0604030504040204" pitchFamily="34" charset="0"/>
            </a:rPr>
            <a:t>2001-2011</a:t>
          </a:r>
        </a:p>
      </dsp:txBody>
      <dsp:txXfrm>
        <a:off x="5962425" y="357555"/>
        <a:ext cx="2039358" cy="11938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504000" y="360000"/>
            <a:ext cx="2700000" cy="360000"/>
          </a:xfrm>
          <a:prstGeom prst="rect">
            <a:avLst/>
          </a:prstGeom>
        </p:spPr>
        <p:txBody>
          <a:bodyPr vert="horz" lIns="90000" tIns="45720" rIns="91440" bIns="45720" rtlCol="0"/>
          <a:lstStyle>
            <a:lvl1pPr algn="l">
              <a:defRPr sz="1200"/>
            </a:lvl1pPr>
          </a:lstStyle>
          <a:p>
            <a:r>
              <a:rPr lang="nl-NL" dirty="0">
                <a:solidFill>
                  <a:srgbClr val="FF5000"/>
                </a:solidFill>
                <a:latin typeface="Verdana" charset="0"/>
                <a:ea typeface="Verdana" charset="0"/>
                <a:cs typeface="Verdana" charset="0"/>
              </a:rPr>
              <a:t>Kop</a:t>
            </a:r>
          </a:p>
        </p:txBody>
      </p:sp>
      <p:sp>
        <p:nvSpPr>
          <p:cNvPr id="3" name="Tijdelijke aanduiding voor datum 2"/>
          <p:cNvSpPr>
            <a:spLocks noGrp="1"/>
          </p:cNvSpPr>
          <p:nvPr>
            <p:ph type="dt" sz="quarter" idx="1"/>
          </p:nvPr>
        </p:nvSpPr>
        <p:spPr>
          <a:xfrm>
            <a:off x="3601800" y="360000"/>
            <a:ext cx="2700000" cy="360000"/>
          </a:xfrm>
          <a:prstGeom prst="rect">
            <a:avLst/>
          </a:prstGeom>
        </p:spPr>
        <p:txBody>
          <a:bodyPr vert="horz" lIns="90000" tIns="45720" rIns="91440" bIns="45720" rtlCol="0" anchor="ctr" anchorCtr="0"/>
          <a:lstStyle>
            <a:lvl1pPr algn="r">
              <a:defRPr sz="1200"/>
            </a:lvl1pPr>
          </a:lstStyle>
          <a:p>
            <a:fld id="{FC1231D1-A0C3-FF48-A3B3-4F6C1F03BA42}" type="datetime1">
              <a:rPr lang="en-GB" smtClean="0">
                <a:solidFill>
                  <a:srgbClr val="FF5000"/>
                </a:solidFill>
              </a:rPr>
              <a:t>21/10/2019</a:t>
            </a:fld>
            <a:endParaRPr lang="nl-NL" dirty="0">
              <a:solidFill>
                <a:srgbClr val="FF5000"/>
              </a:solidFill>
            </a:endParaRPr>
          </a:p>
        </p:txBody>
      </p:sp>
      <p:sp>
        <p:nvSpPr>
          <p:cNvPr id="4" name="Tijdelijke aanduiding voor voettekst 3"/>
          <p:cNvSpPr>
            <a:spLocks noGrp="1"/>
          </p:cNvSpPr>
          <p:nvPr>
            <p:ph type="ftr" sz="quarter" idx="2"/>
          </p:nvPr>
        </p:nvSpPr>
        <p:spPr>
          <a:xfrm>
            <a:off x="504000" y="8508775"/>
            <a:ext cx="2971800" cy="360000"/>
          </a:xfrm>
          <a:prstGeom prst="rect">
            <a:avLst/>
          </a:prstGeom>
        </p:spPr>
        <p:txBody>
          <a:bodyPr vert="horz" lIns="91440" tIns="45720" rIns="91440" bIns="45720" rtlCol="0" anchor="ctr" anchorCtr="0"/>
          <a:lstStyle>
            <a:lvl1pPr algn="l">
              <a:defRPr sz="1200"/>
            </a:lvl1pPr>
          </a:lstStyle>
          <a:p>
            <a:r>
              <a:rPr lang="nl-NL" dirty="0">
                <a:solidFill>
                  <a:srgbClr val="0033A0"/>
                </a:solidFill>
                <a:latin typeface="Verdana" charset="0"/>
                <a:ea typeface="Verdana" charset="0"/>
                <a:cs typeface="Verdana" charset="0"/>
              </a:rPr>
              <a:t>Voet</a:t>
            </a:r>
          </a:p>
        </p:txBody>
      </p:sp>
      <p:sp>
        <p:nvSpPr>
          <p:cNvPr id="5" name="Tijdelijke aanduiding voor dianummer 4"/>
          <p:cNvSpPr>
            <a:spLocks noGrp="1"/>
          </p:cNvSpPr>
          <p:nvPr>
            <p:ph type="sldNum" sz="quarter" idx="3"/>
          </p:nvPr>
        </p:nvSpPr>
        <p:spPr>
          <a:xfrm>
            <a:off x="3601800" y="8506800"/>
            <a:ext cx="2700000" cy="360000"/>
          </a:xfrm>
          <a:prstGeom prst="rect">
            <a:avLst/>
          </a:prstGeom>
        </p:spPr>
        <p:txBody>
          <a:bodyPr vert="horz" lIns="91440" tIns="45720" rIns="91440" bIns="45720" rtlCol="0" anchor="ctr" anchorCtr="0"/>
          <a:lstStyle>
            <a:lvl1pPr algn="r">
              <a:defRPr sz="1200"/>
            </a:lvl1pPr>
          </a:lstStyle>
          <a:p>
            <a:fld id="{B2B4E666-D715-AD48-99EC-80D1C3222789}" type="slidenum">
              <a:rPr lang="nl-NL" smtClean="0">
                <a:solidFill>
                  <a:srgbClr val="0033A0"/>
                </a:solidFill>
              </a:rPr>
              <a:t>‹#›</a:t>
            </a:fld>
            <a:endParaRPr lang="nl-NL" dirty="0">
              <a:solidFill>
                <a:srgbClr val="0033A0"/>
              </a:solidFill>
            </a:endParaRPr>
          </a:p>
        </p:txBody>
      </p:sp>
    </p:spTree>
    <p:extLst>
      <p:ext uri="{BB962C8B-B14F-4D97-AF65-F5344CB8AC3E}">
        <p14:creationId xmlns:p14="http://schemas.microsoft.com/office/powerpoint/2010/main" val="137863963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684000" y="540000"/>
            <a:ext cx="2700000" cy="360000"/>
          </a:xfrm>
          <a:prstGeom prst="rect">
            <a:avLst/>
          </a:prstGeom>
          <a:solidFill>
            <a:srgbClr val="0033A0"/>
          </a:solidFill>
        </p:spPr>
        <p:txBody>
          <a:bodyPr vert="horz" lIns="90000" tIns="45720" rIns="91440" bIns="45720" rtlCol="0" anchor="ctr" anchorCtr="0"/>
          <a:lstStyle>
            <a:lvl1pPr algn="l">
              <a:defRPr sz="1200">
                <a:solidFill>
                  <a:schemeClr val="bg1"/>
                </a:solidFill>
                <a:latin typeface="Verdana" charset="0"/>
                <a:ea typeface="Verdana" charset="0"/>
                <a:cs typeface="Verdana" charset="0"/>
              </a:defRPr>
            </a:lvl1pPr>
          </a:lstStyle>
          <a:p>
            <a:r>
              <a:rPr lang="nl-NL"/>
              <a:t>Kop</a:t>
            </a:r>
          </a:p>
        </p:txBody>
      </p:sp>
      <p:sp>
        <p:nvSpPr>
          <p:cNvPr id="3" name="Tijdelijke aanduiding voor datum 2"/>
          <p:cNvSpPr>
            <a:spLocks noGrp="1"/>
          </p:cNvSpPr>
          <p:nvPr>
            <p:ph type="dt" idx="1"/>
          </p:nvPr>
        </p:nvSpPr>
        <p:spPr>
          <a:xfrm>
            <a:off x="3537000" y="540000"/>
            <a:ext cx="2700000" cy="360000"/>
          </a:xfrm>
          <a:prstGeom prst="rect">
            <a:avLst/>
          </a:prstGeom>
        </p:spPr>
        <p:txBody>
          <a:bodyPr vert="horz" lIns="90000" tIns="45720" rIns="91440" bIns="45720" rtlCol="0" anchor="ctr" anchorCtr="0"/>
          <a:lstStyle>
            <a:lvl1pPr algn="r">
              <a:defRPr sz="900">
                <a:solidFill>
                  <a:srgbClr val="0033A0"/>
                </a:solidFill>
                <a:latin typeface="Verdana" charset="0"/>
                <a:ea typeface="Verdana" charset="0"/>
                <a:cs typeface="Verdana" charset="0"/>
              </a:defRPr>
            </a:lvl1pPr>
          </a:lstStyle>
          <a:p>
            <a:fld id="{D0A1EF6B-7577-9F49-8571-3F78FA74DEB6}" type="datetime1">
              <a:rPr lang="en-GB" smtClean="0"/>
              <a:t>21/10/2019</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720000" y="8280000"/>
            <a:ext cx="2700000" cy="360000"/>
          </a:xfrm>
          <a:prstGeom prst="rect">
            <a:avLst/>
          </a:prstGeom>
        </p:spPr>
        <p:txBody>
          <a:bodyPr vert="horz" lIns="90000" tIns="45720" rIns="91440" bIns="45720" rtlCol="0" anchor="ctr" anchorCtr="0"/>
          <a:lstStyle>
            <a:lvl1pPr algn="l">
              <a:defRPr sz="1000">
                <a:solidFill>
                  <a:srgbClr val="FF5000"/>
                </a:solidFill>
                <a:latin typeface="Verdana" charset="0"/>
                <a:ea typeface="Verdana" charset="0"/>
                <a:cs typeface="Verdana" charset="0"/>
              </a:defRPr>
            </a:lvl1pPr>
          </a:lstStyle>
          <a:p>
            <a:r>
              <a:rPr lang="nl-NL" dirty="0"/>
              <a:t>Voet</a:t>
            </a:r>
          </a:p>
        </p:txBody>
      </p:sp>
      <p:sp>
        <p:nvSpPr>
          <p:cNvPr id="7" name="Tijdelijke aanduiding voor dianummer 6"/>
          <p:cNvSpPr>
            <a:spLocks noGrp="1"/>
          </p:cNvSpPr>
          <p:nvPr>
            <p:ph type="sldNum" sz="quarter" idx="5"/>
          </p:nvPr>
        </p:nvSpPr>
        <p:spPr>
          <a:xfrm>
            <a:off x="3537000" y="8280000"/>
            <a:ext cx="2700000" cy="360000"/>
          </a:xfrm>
          <a:prstGeom prst="rect">
            <a:avLst/>
          </a:prstGeom>
        </p:spPr>
        <p:txBody>
          <a:bodyPr vert="horz" lIns="90000" tIns="45720" rIns="91440" bIns="45720" rtlCol="0" anchor="ctr" anchorCtr="0"/>
          <a:lstStyle>
            <a:lvl1pPr algn="r">
              <a:defRPr sz="900">
                <a:solidFill>
                  <a:srgbClr val="FF5000"/>
                </a:solidFill>
                <a:latin typeface="Verdana" charset="0"/>
                <a:ea typeface="Verdana" charset="0"/>
                <a:cs typeface="Verdana" charset="0"/>
              </a:defRPr>
            </a:lvl1pPr>
          </a:lstStyle>
          <a:p>
            <a:fld id="{9FDDC29C-F309-0C44-B1DF-48E28FDE6E46}" type="slidenum">
              <a:rPr lang="nl-NL" smtClean="0"/>
              <a:pPr/>
              <a:t>‹#›</a:t>
            </a:fld>
            <a:endParaRPr lang="nl-NL"/>
          </a:p>
        </p:txBody>
      </p:sp>
    </p:spTree>
    <p:extLst>
      <p:ext uri="{BB962C8B-B14F-4D97-AF65-F5344CB8AC3E}">
        <p14:creationId xmlns:p14="http://schemas.microsoft.com/office/powerpoint/2010/main" val="1347689884"/>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koptekst 3"/>
          <p:cNvSpPr>
            <a:spLocks noGrp="1"/>
          </p:cNvSpPr>
          <p:nvPr>
            <p:ph type="hdr" sz="quarter" idx="10"/>
          </p:nvPr>
        </p:nvSpPr>
        <p:spPr/>
        <p:txBody>
          <a:bodyPr/>
          <a:lstStyle/>
          <a:p>
            <a:r>
              <a:rPr lang="nl-NL"/>
              <a:t>Kop</a:t>
            </a:r>
          </a:p>
        </p:txBody>
      </p:sp>
      <p:sp>
        <p:nvSpPr>
          <p:cNvPr id="5" name="Tijdelijke aanduiding voor datum 4"/>
          <p:cNvSpPr>
            <a:spLocks noGrp="1"/>
          </p:cNvSpPr>
          <p:nvPr>
            <p:ph type="dt" idx="11"/>
          </p:nvPr>
        </p:nvSpPr>
        <p:spPr/>
        <p:txBody>
          <a:bodyPr/>
          <a:lstStyle/>
          <a:p>
            <a:fld id="{EEF0D3BA-8D6A-2D46-824B-A26408A61796}" type="datetime1">
              <a:rPr lang="en-GB" smtClean="0"/>
              <a:t>21/10/2019</a:t>
            </a:fld>
            <a:endParaRPr lang="nl-NL" dirty="0"/>
          </a:p>
        </p:txBody>
      </p:sp>
      <p:sp>
        <p:nvSpPr>
          <p:cNvPr id="6" name="Tijdelijke aanduiding voor voettekst 5"/>
          <p:cNvSpPr>
            <a:spLocks noGrp="1"/>
          </p:cNvSpPr>
          <p:nvPr>
            <p:ph type="ftr" sz="quarter" idx="12"/>
          </p:nvPr>
        </p:nvSpPr>
        <p:spPr/>
        <p:txBody>
          <a:bodyPr/>
          <a:lstStyle/>
          <a:p>
            <a:r>
              <a:rPr lang="nl-NL"/>
              <a:t>Voet</a:t>
            </a:r>
            <a:endParaRPr lang="nl-NL" dirty="0"/>
          </a:p>
        </p:txBody>
      </p:sp>
      <p:sp>
        <p:nvSpPr>
          <p:cNvPr id="7" name="Tijdelijke aanduiding voor dianummer 6"/>
          <p:cNvSpPr>
            <a:spLocks noGrp="1"/>
          </p:cNvSpPr>
          <p:nvPr>
            <p:ph type="sldNum" sz="quarter" idx="13"/>
          </p:nvPr>
        </p:nvSpPr>
        <p:spPr/>
        <p:txBody>
          <a:bodyPr/>
          <a:lstStyle/>
          <a:p>
            <a:fld id="{9FDDC29C-F309-0C44-B1DF-48E28FDE6E46}" type="slidenum">
              <a:rPr lang="nl-NL" smtClean="0"/>
              <a:pPr/>
              <a:t>1</a:t>
            </a:fld>
            <a:endParaRPr lang="nl-NL"/>
          </a:p>
        </p:txBody>
      </p:sp>
    </p:spTree>
    <p:extLst>
      <p:ext uri="{BB962C8B-B14F-4D97-AF65-F5344CB8AC3E}">
        <p14:creationId xmlns:p14="http://schemas.microsoft.com/office/powerpoint/2010/main" val="995048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association was stronger among men than among women: in absolute terms employed men had an all-cause ASMR of 243.1/100,000 person-years (95% CI: 240.8–245.5) whereas unemployed men had an all-cause ASMR of 565.8/100,000 person-years (95% CI: 548.3–583.4) resulting in a mortality rate difference of 322.7/100,000 (Table 3). Among women, the absolute difference in all-cause mortality between unemployed and employed women was much smaller: 73.2/100,000 (</a:t>
            </a:r>
            <a:r>
              <a:rPr lang="en-GB" sz="1200" kern="1200" dirty="0" err="1">
                <a:solidFill>
                  <a:schemeClr val="tx1"/>
                </a:solidFill>
                <a:effectLst/>
                <a:latin typeface="+mn-lt"/>
                <a:ea typeface="+mn-ea"/>
                <a:cs typeface="+mn-cs"/>
              </a:rPr>
              <a:t>ASMR</a:t>
            </a:r>
            <a:r>
              <a:rPr lang="en-GB" sz="1200" kern="1200" baseline="-25000" dirty="0" err="1">
                <a:solidFill>
                  <a:schemeClr val="tx1"/>
                </a:solidFill>
                <a:effectLst/>
                <a:latin typeface="+mn-lt"/>
                <a:ea typeface="+mn-ea"/>
                <a:cs typeface="+mn-cs"/>
              </a:rPr>
              <a:t>unemployed</a:t>
            </a:r>
            <a:r>
              <a:rPr lang="en-GB" sz="1200" kern="1200" dirty="0">
                <a:solidFill>
                  <a:schemeClr val="tx1"/>
                </a:solidFill>
                <a:effectLst/>
                <a:latin typeface="+mn-lt"/>
                <a:ea typeface="+mn-ea"/>
                <a:cs typeface="+mn-cs"/>
              </a:rPr>
              <a:t> = 195.1/100,000 –</a:t>
            </a:r>
            <a:r>
              <a:rPr lang="en-GB" sz="1200" kern="1200" dirty="0" err="1">
                <a:solidFill>
                  <a:schemeClr val="tx1"/>
                </a:solidFill>
                <a:effectLst/>
                <a:latin typeface="+mn-lt"/>
                <a:ea typeface="+mn-ea"/>
                <a:cs typeface="+mn-cs"/>
              </a:rPr>
              <a:t>ASMR</a:t>
            </a:r>
            <a:r>
              <a:rPr lang="en-GB" sz="1200" kern="1200" baseline="-25000" dirty="0" err="1">
                <a:solidFill>
                  <a:schemeClr val="tx1"/>
                </a:solidFill>
                <a:effectLst/>
                <a:latin typeface="+mn-lt"/>
                <a:ea typeface="+mn-ea"/>
                <a:cs typeface="+mn-cs"/>
              </a:rPr>
              <a:t>employed</a:t>
            </a:r>
            <a:r>
              <a:rPr lang="en-GB" sz="1200" kern="1200" dirty="0">
                <a:solidFill>
                  <a:schemeClr val="tx1"/>
                </a:solidFill>
                <a:effectLst/>
                <a:latin typeface="+mn-lt"/>
                <a:ea typeface="+mn-ea"/>
                <a:cs typeface="+mn-cs"/>
              </a:rPr>
              <a:t> = 121.9/100,000). In relative terms, male all-cause mortality was twice as high among the unemployed compared with the employed (MRR: 2.32; 2.24–2.40), while among unemployed women, all-cause mortality was 64% higher compared with employed women (MRR: 1.64; 1.57–1.72).</a:t>
            </a:r>
          </a:p>
        </p:txBody>
      </p:sp>
      <p:sp>
        <p:nvSpPr>
          <p:cNvPr id="4" name="Header Placeholder 3"/>
          <p:cNvSpPr>
            <a:spLocks noGrp="1"/>
          </p:cNvSpPr>
          <p:nvPr>
            <p:ph type="hdr" sz="quarter" idx="10"/>
          </p:nvPr>
        </p:nvSpPr>
        <p:spPr/>
        <p:txBody>
          <a:bodyPr/>
          <a:lstStyle/>
          <a:p>
            <a:r>
              <a:rPr lang="nl-NL"/>
              <a:t>Kop</a:t>
            </a:r>
          </a:p>
        </p:txBody>
      </p:sp>
      <p:sp>
        <p:nvSpPr>
          <p:cNvPr id="5" name="Date Placeholder 4"/>
          <p:cNvSpPr>
            <a:spLocks noGrp="1"/>
          </p:cNvSpPr>
          <p:nvPr>
            <p:ph type="dt" idx="11"/>
          </p:nvPr>
        </p:nvSpPr>
        <p:spPr/>
        <p:txBody>
          <a:bodyPr/>
          <a:lstStyle/>
          <a:p>
            <a:fld id="{9CE28F50-9BB5-8443-91F0-72C23D898F29}" type="datetime1">
              <a:rPr lang="en-GB" smtClean="0"/>
              <a:t>21/10/2019</a:t>
            </a:fld>
            <a:endParaRPr lang="nl-NL" dirty="0"/>
          </a:p>
        </p:txBody>
      </p:sp>
      <p:sp>
        <p:nvSpPr>
          <p:cNvPr id="6" name="Footer Placeholder 5"/>
          <p:cNvSpPr>
            <a:spLocks noGrp="1"/>
          </p:cNvSpPr>
          <p:nvPr>
            <p:ph type="ftr" sz="quarter" idx="12"/>
          </p:nvPr>
        </p:nvSpPr>
        <p:spPr/>
        <p:txBody>
          <a:bodyPr/>
          <a:lstStyle/>
          <a:p>
            <a:r>
              <a:rPr lang="nl-NL"/>
              <a:t>Voet</a:t>
            </a:r>
            <a:endParaRPr lang="nl-NL" dirty="0"/>
          </a:p>
        </p:txBody>
      </p:sp>
      <p:sp>
        <p:nvSpPr>
          <p:cNvPr id="7" name="Slide Number Placeholder 6"/>
          <p:cNvSpPr>
            <a:spLocks noGrp="1"/>
          </p:cNvSpPr>
          <p:nvPr>
            <p:ph type="sldNum" sz="quarter" idx="13"/>
          </p:nvPr>
        </p:nvSpPr>
        <p:spPr/>
        <p:txBody>
          <a:bodyPr/>
          <a:lstStyle/>
          <a:p>
            <a:fld id="{9FDDC29C-F309-0C44-B1DF-48E28FDE6E46}" type="slidenum">
              <a:rPr lang="nl-NL" smtClean="0"/>
              <a:pPr/>
              <a:t>10</a:t>
            </a:fld>
            <a:endParaRPr lang="nl-NL"/>
          </a:p>
        </p:txBody>
      </p:sp>
    </p:spTree>
    <p:extLst>
      <p:ext uri="{BB962C8B-B14F-4D97-AF65-F5344CB8AC3E}">
        <p14:creationId xmlns:p14="http://schemas.microsoft.com/office/powerpoint/2010/main" val="3493814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adverse association between unemployment and mortality (measured both absolute and relative) was persistent for all major groups of COD, as well as for all major single COD, both among men and women.</a:t>
            </a:r>
          </a:p>
          <a:p>
            <a:r>
              <a:rPr lang="en-GB" sz="1200" kern="1200" dirty="0">
                <a:solidFill>
                  <a:schemeClr val="tx1"/>
                </a:solidFill>
                <a:effectLst/>
                <a:latin typeface="+mn-lt"/>
                <a:ea typeface="+mn-ea"/>
                <a:cs typeface="+mn-cs"/>
              </a:rPr>
              <a:t>The largest relative mortality inequality between employed and unemployed men and women was noted for mortality due to mental disorders related to alcohol, resulting in MRRs of respectively 7.60 (95% CI: 6.17– 9.37) for men and 4.26 (95% CI: 2.84–6.38) for women (Table 4). The excess mortality due to falls was also very large among the unemployed with mortality rates that were almost five times as high among men (4.77; 95% CI: 3.50–6.49) and almost four times as high among women (3.68; 95% CI: 2.24–6.06). Large mortality inequalities were also observed for respiratory and digestive diseases: relative mortality inequalities for alcoholic liver disease, liver cirrhosis, pneumonia and chronic lower respiratory infections were among the largest for both men and women with MRRs above three. In addition, unemployed men and women had a three times higher chance of dying from diabetes (</a:t>
            </a:r>
            <a:r>
              <a:rPr lang="en-GB" sz="1200" kern="1200" dirty="0" err="1">
                <a:solidFill>
                  <a:schemeClr val="tx1"/>
                </a:solidFill>
                <a:effectLst/>
                <a:latin typeface="+mn-lt"/>
                <a:ea typeface="+mn-ea"/>
                <a:cs typeface="+mn-cs"/>
              </a:rPr>
              <a:t>MRRmen</a:t>
            </a:r>
            <a:r>
              <a:rPr lang="en-GB" sz="1200" kern="1200" dirty="0">
                <a:solidFill>
                  <a:schemeClr val="tx1"/>
                </a:solidFill>
                <a:effectLst/>
                <a:latin typeface="+mn-lt"/>
                <a:ea typeface="+mn-ea"/>
                <a:cs typeface="+mn-cs"/>
              </a:rPr>
              <a:t>: 3.12; 95% CI: 2.12–4.59 and </a:t>
            </a:r>
            <a:r>
              <a:rPr lang="en-GB" sz="1200" kern="1200" dirty="0" err="1">
                <a:solidFill>
                  <a:schemeClr val="tx1"/>
                </a:solidFill>
                <a:effectLst/>
                <a:latin typeface="+mn-lt"/>
                <a:ea typeface="+mn-ea"/>
                <a:cs typeface="+mn-cs"/>
              </a:rPr>
              <a:t>MRRwomen</a:t>
            </a:r>
            <a:r>
              <a:rPr lang="en-GB" sz="1200" kern="1200" dirty="0">
                <a:solidFill>
                  <a:schemeClr val="tx1"/>
                </a:solidFill>
                <a:effectLst/>
                <a:latin typeface="+mn-lt"/>
                <a:ea typeface="+mn-ea"/>
                <a:cs typeface="+mn-cs"/>
              </a:rPr>
              <a:t>: 3.56; 95% CI: 1.96–6.45) compared with employed men and women.</a:t>
            </a:r>
          </a:p>
        </p:txBody>
      </p:sp>
      <p:sp>
        <p:nvSpPr>
          <p:cNvPr id="4" name="Header Placeholder 3"/>
          <p:cNvSpPr>
            <a:spLocks noGrp="1"/>
          </p:cNvSpPr>
          <p:nvPr>
            <p:ph type="hdr" sz="quarter" idx="10"/>
          </p:nvPr>
        </p:nvSpPr>
        <p:spPr/>
        <p:txBody>
          <a:bodyPr/>
          <a:lstStyle/>
          <a:p>
            <a:r>
              <a:rPr lang="nl-NL"/>
              <a:t>Kop</a:t>
            </a:r>
          </a:p>
        </p:txBody>
      </p:sp>
      <p:sp>
        <p:nvSpPr>
          <p:cNvPr id="5" name="Date Placeholder 4"/>
          <p:cNvSpPr>
            <a:spLocks noGrp="1"/>
          </p:cNvSpPr>
          <p:nvPr>
            <p:ph type="dt" idx="11"/>
          </p:nvPr>
        </p:nvSpPr>
        <p:spPr/>
        <p:txBody>
          <a:bodyPr/>
          <a:lstStyle/>
          <a:p>
            <a:fld id="{9CE28F50-9BB5-8443-91F0-72C23D898F29}" type="datetime1">
              <a:rPr lang="en-GB" smtClean="0"/>
              <a:t>21/10/2019</a:t>
            </a:fld>
            <a:endParaRPr lang="nl-NL" dirty="0"/>
          </a:p>
        </p:txBody>
      </p:sp>
      <p:sp>
        <p:nvSpPr>
          <p:cNvPr id="6" name="Footer Placeholder 5"/>
          <p:cNvSpPr>
            <a:spLocks noGrp="1"/>
          </p:cNvSpPr>
          <p:nvPr>
            <p:ph type="ftr" sz="quarter" idx="12"/>
          </p:nvPr>
        </p:nvSpPr>
        <p:spPr/>
        <p:txBody>
          <a:bodyPr/>
          <a:lstStyle/>
          <a:p>
            <a:r>
              <a:rPr lang="nl-NL"/>
              <a:t>Voet</a:t>
            </a:r>
            <a:endParaRPr lang="nl-NL" dirty="0"/>
          </a:p>
        </p:txBody>
      </p:sp>
      <p:sp>
        <p:nvSpPr>
          <p:cNvPr id="7" name="Slide Number Placeholder 6"/>
          <p:cNvSpPr>
            <a:spLocks noGrp="1"/>
          </p:cNvSpPr>
          <p:nvPr>
            <p:ph type="sldNum" sz="quarter" idx="13"/>
          </p:nvPr>
        </p:nvSpPr>
        <p:spPr/>
        <p:txBody>
          <a:bodyPr/>
          <a:lstStyle/>
          <a:p>
            <a:fld id="{9FDDC29C-F309-0C44-B1DF-48E28FDE6E46}" type="slidenum">
              <a:rPr lang="nl-NL" smtClean="0"/>
              <a:pPr/>
              <a:t>11</a:t>
            </a:fld>
            <a:endParaRPr lang="nl-NL"/>
          </a:p>
        </p:txBody>
      </p:sp>
    </p:spTree>
    <p:extLst>
      <p:ext uri="{BB962C8B-B14F-4D97-AF65-F5344CB8AC3E}">
        <p14:creationId xmlns:p14="http://schemas.microsoft.com/office/powerpoint/2010/main" val="140110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nl-NL"/>
              <a:t>Kop</a:t>
            </a:r>
          </a:p>
        </p:txBody>
      </p:sp>
      <p:sp>
        <p:nvSpPr>
          <p:cNvPr id="5" name="Date Placeholder 4"/>
          <p:cNvSpPr>
            <a:spLocks noGrp="1"/>
          </p:cNvSpPr>
          <p:nvPr>
            <p:ph type="dt" idx="11"/>
          </p:nvPr>
        </p:nvSpPr>
        <p:spPr/>
        <p:txBody>
          <a:bodyPr/>
          <a:lstStyle/>
          <a:p>
            <a:fld id="{9CE28F50-9BB5-8443-91F0-72C23D898F29}" type="datetime1">
              <a:rPr lang="en-GB" smtClean="0"/>
              <a:t>21/10/2019</a:t>
            </a:fld>
            <a:endParaRPr lang="nl-NL" dirty="0"/>
          </a:p>
        </p:txBody>
      </p:sp>
      <p:sp>
        <p:nvSpPr>
          <p:cNvPr id="6" name="Footer Placeholder 5"/>
          <p:cNvSpPr>
            <a:spLocks noGrp="1"/>
          </p:cNvSpPr>
          <p:nvPr>
            <p:ph type="ftr" sz="quarter" idx="12"/>
          </p:nvPr>
        </p:nvSpPr>
        <p:spPr/>
        <p:txBody>
          <a:bodyPr/>
          <a:lstStyle/>
          <a:p>
            <a:r>
              <a:rPr lang="nl-NL"/>
              <a:t>Voet</a:t>
            </a:r>
            <a:endParaRPr lang="nl-NL" dirty="0"/>
          </a:p>
        </p:txBody>
      </p:sp>
      <p:sp>
        <p:nvSpPr>
          <p:cNvPr id="7" name="Slide Number Placeholder 6"/>
          <p:cNvSpPr>
            <a:spLocks noGrp="1"/>
          </p:cNvSpPr>
          <p:nvPr>
            <p:ph type="sldNum" sz="quarter" idx="13"/>
          </p:nvPr>
        </p:nvSpPr>
        <p:spPr/>
        <p:txBody>
          <a:bodyPr/>
          <a:lstStyle/>
          <a:p>
            <a:fld id="{9FDDC29C-F309-0C44-B1DF-48E28FDE6E46}" type="slidenum">
              <a:rPr lang="nl-NL" smtClean="0"/>
              <a:pPr/>
              <a:t>12</a:t>
            </a:fld>
            <a:endParaRPr lang="nl-NL"/>
          </a:p>
        </p:txBody>
      </p:sp>
    </p:spTree>
    <p:extLst>
      <p:ext uri="{BB962C8B-B14F-4D97-AF65-F5344CB8AC3E}">
        <p14:creationId xmlns:p14="http://schemas.microsoft.com/office/powerpoint/2010/main" val="4178643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nl-NL"/>
              <a:t>Kop</a:t>
            </a:r>
          </a:p>
        </p:txBody>
      </p:sp>
      <p:sp>
        <p:nvSpPr>
          <p:cNvPr id="5" name="Date Placeholder 4"/>
          <p:cNvSpPr>
            <a:spLocks noGrp="1"/>
          </p:cNvSpPr>
          <p:nvPr>
            <p:ph type="dt" idx="11"/>
          </p:nvPr>
        </p:nvSpPr>
        <p:spPr/>
        <p:txBody>
          <a:bodyPr/>
          <a:lstStyle/>
          <a:p>
            <a:fld id="{9CE28F50-9BB5-8443-91F0-72C23D898F29}" type="datetime1">
              <a:rPr lang="en-GB" smtClean="0"/>
              <a:t>21/10/2019</a:t>
            </a:fld>
            <a:endParaRPr lang="nl-NL" dirty="0"/>
          </a:p>
        </p:txBody>
      </p:sp>
      <p:sp>
        <p:nvSpPr>
          <p:cNvPr id="6" name="Footer Placeholder 5"/>
          <p:cNvSpPr>
            <a:spLocks noGrp="1"/>
          </p:cNvSpPr>
          <p:nvPr>
            <p:ph type="ftr" sz="quarter" idx="12"/>
          </p:nvPr>
        </p:nvSpPr>
        <p:spPr/>
        <p:txBody>
          <a:bodyPr/>
          <a:lstStyle/>
          <a:p>
            <a:r>
              <a:rPr lang="nl-NL"/>
              <a:t>Voet</a:t>
            </a:r>
            <a:endParaRPr lang="nl-NL" dirty="0"/>
          </a:p>
        </p:txBody>
      </p:sp>
      <p:sp>
        <p:nvSpPr>
          <p:cNvPr id="7" name="Slide Number Placeholder 6"/>
          <p:cNvSpPr>
            <a:spLocks noGrp="1"/>
          </p:cNvSpPr>
          <p:nvPr>
            <p:ph type="sldNum" sz="quarter" idx="13"/>
          </p:nvPr>
        </p:nvSpPr>
        <p:spPr/>
        <p:txBody>
          <a:bodyPr/>
          <a:lstStyle/>
          <a:p>
            <a:fld id="{9FDDC29C-F309-0C44-B1DF-48E28FDE6E46}" type="slidenum">
              <a:rPr lang="nl-NL" smtClean="0"/>
              <a:pPr/>
              <a:t>13</a:t>
            </a:fld>
            <a:endParaRPr lang="nl-NL"/>
          </a:p>
        </p:txBody>
      </p:sp>
    </p:spTree>
    <p:extLst>
      <p:ext uri="{BB962C8B-B14F-4D97-AF65-F5344CB8AC3E}">
        <p14:creationId xmlns:p14="http://schemas.microsoft.com/office/powerpoint/2010/main" val="1770055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Model 1: baseline model adjusted for attained age</a:t>
            </a:r>
          </a:p>
          <a:p>
            <a:r>
              <a:rPr lang="en-GB" sz="1200" kern="1200" dirty="0">
                <a:solidFill>
                  <a:schemeClr val="tx1"/>
                </a:solidFill>
                <a:effectLst/>
                <a:latin typeface="+mn-lt"/>
                <a:ea typeface="+mn-ea"/>
                <a:cs typeface="+mn-cs"/>
              </a:rPr>
              <a:t>Model 2: baseline model adjusted for attained age + educational attainment, home ownership, living situation and migrant background</a:t>
            </a:r>
          </a:p>
          <a:p>
            <a:r>
              <a:rPr lang="en-GB" sz="1200" kern="1200" dirty="0">
                <a:solidFill>
                  <a:schemeClr val="tx1"/>
                </a:solidFill>
                <a:effectLst/>
                <a:latin typeface="+mn-lt"/>
                <a:ea typeface="+mn-ea"/>
                <a:cs typeface="+mn-cs"/>
              </a:rPr>
              <a:t>Adding the other measures of social disadvantage to the model resulted in a significant decrease (the confidence intervals do not overlap) of the association between unemployment and all-cause mortality. This holds true for men and women, but the decrease was larger for men. Yet, a distinct mortality disadvantage for the unemployed people persisted for all COD, with dying from hypertensive diseases being the</a:t>
            </a:r>
          </a:p>
          <a:p>
            <a:r>
              <a:rPr lang="en-GB" sz="1200" kern="1200" dirty="0">
                <a:solidFill>
                  <a:schemeClr val="tx1"/>
                </a:solidFill>
                <a:effectLst/>
                <a:latin typeface="+mn-lt"/>
                <a:ea typeface="+mn-ea"/>
                <a:cs typeface="+mn-cs"/>
              </a:rPr>
              <a:t>only exception.</a:t>
            </a:r>
          </a:p>
        </p:txBody>
      </p:sp>
      <p:sp>
        <p:nvSpPr>
          <p:cNvPr id="4" name="Header Placeholder 3"/>
          <p:cNvSpPr>
            <a:spLocks noGrp="1"/>
          </p:cNvSpPr>
          <p:nvPr>
            <p:ph type="hdr" sz="quarter" idx="10"/>
          </p:nvPr>
        </p:nvSpPr>
        <p:spPr/>
        <p:txBody>
          <a:bodyPr/>
          <a:lstStyle/>
          <a:p>
            <a:r>
              <a:rPr lang="nl-NL"/>
              <a:t>Kop</a:t>
            </a:r>
          </a:p>
        </p:txBody>
      </p:sp>
      <p:sp>
        <p:nvSpPr>
          <p:cNvPr id="5" name="Date Placeholder 4"/>
          <p:cNvSpPr>
            <a:spLocks noGrp="1"/>
          </p:cNvSpPr>
          <p:nvPr>
            <p:ph type="dt" idx="11"/>
          </p:nvPr>
        </p:nvSpPr>
        <p:spPr/>
        <p:txBody>
          <a:bodyPr/>
          <a:lstStyle/>
          <a:p>
            <a:fld id="{9CE28F50-9BB5-8443-91F0-72C23D898F29}" type="datetime1">
              <a:rPr lang="en-GB" smtClean="0"/>
              <a:t>21/10/2019</a:t>
            </a:fld>
            <a:endParaRPr lang="nl-NL" dirty="0"/>
          </a:p>
        </p:txBody>
      </p:sp>
      <p:sp>
        <p:nvSpPr>
          <p:cNvPr id="6" name="Footer Placeholder 5"/>
          <p:cNvSpPr>
            <a:spLocks noGrp="1"/>
          </p:cNvSpPr>
          <p:nvPr>
            <p:ph type="ftr" sz="quarter" idx="12"/>
          </p:nvPr>
        </p:nvSpPr>
        <p:spPr/>
        <p:txBody>
          <a:bodyPr/>
          <a:lstStyle/>
          <a:p>
            <a:r>
              <a:rPr lang="nl-NL"/>
              <a:t>Voet</a:t>
            </a:r>
            <a:endParaRPr lang="nl-NL" dirty="0"/>
          </a:p>
        </p:txBody>
      </p:sp>
      <p:sp>
        <p:nvSpPr>
          <p:cNvPr id="7" name="Slide Number Placeholder 6"/>
          <p:cNvSpPr>
            <a:spLocks noGrp="1"/>
          </p:cNvSpPr>
          <p:nvPr>
            <p:ph type="sldNum" sz="quarter" idx="13"/>
          </p:nvPr>
        </p:nvSpPr>
        <p:spPr/>
        <p:txBody>
          <a:bodyPr/>
          <a:lstStyle/>
          <a:p>
            <a:fld id="{9FDDC29C-F309-0C44-B1DF-48E28FDE6E46}" type="slidenum">
              <a:rPr lang="nl-NL" smtClean="0"/>
              <a:pPr/>
              <a:t>14</a:t>
            </a:fld>
            <a:endParaRPr lang="nl-NL"/>
          </a:p>
        </p:txBody>
      </p:sp>
    </p:spTree>
    <p:extLst>
      <p:ext uri="{BB962C8B-B14F-4D97-AF65-F5344CB8AC3E}">
        <p14:creationId xmlns:p14="http://schemas.microsoft.com/office/powerpoint/2010/main" val="3815969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nl-NL"/>
              <a:t>Kop</a:t>
            </a:r>
          </a:p>
        </p:txBody>
      </p:sp>
      <p:sp>
        <p:nvSpPr>
          <p:cNvPr id="5" name="Date Placeholder 4"/>
          <p:cNvSpPr>
            <a:spLocks noGrp="1"/>
          </p:cNvSpPr>
          <p:nvPr>
            <p:ph type="dt" idx="11"/>
          </p:nvPr>
        </p:nvSpPr>
        <p:spPr/>
        <p:txBody>
          <a:bodyPr/>
          <a:lstStyle/>
          <a:p>
            <a:fld id="{9CE28F50-9BB5-8443-91F0-72C23D898F29}" type="datetime1">
              <a:rPr lang="en-GB" smtClean="0"/>
              <a:t>21/10/2019</a:t>
            </a:fld>
            <a:endParaRPr lang="nl-NL" dirty="0"/>
          </a:p>
        </p:txBody>
      </p:sp>
      <p:sp>
        <p:nvSpPr>
          <p:cNvPr id="6" name="Footer Placeholder 5"/>
          <p:cNvSpPr>
            <a:spLocks noGrp="1"/>
          </p:cNvSpPr>
          <p:nvPr>
            <p:ph type="ftr" sz="quarter" idx="12"/>
          </p:nvPr>
        </p:nvSpPr>
        <p:spPr/>
        <p:txBody>
          <a:bodyPr/>
          <a:lstStyle/>
          <a:p>
            <a:r>
              <a:rPr lang="nl-NL"/>
              <a:t>Voet</a:t>
            </a:r>
            <a:endParaRPr lang="nl-NL" dirty="0"/>
          </a:p>
        </p:txBody>
      </p:sp>
      <p:sp>
        <p:nvSpPr>
          <p:cNvPr id="7" name="Slide Number Placeholder 6"/>
          <p:cNvSpPr>
            <a:spLocks noGrp="1"/>
          </p:cNvSpPr>
          <p:nvPr>
            <p:ph type="sldNum" sz="quarter" idx="13"/>
          </p:nvPr>
        </p:nvSpPr>
        <p:spPr/>
        <p:txBody>
          <a:bodyPr/>
          <a:lstStyle/>
          <a:p>
            <a:fld id="{9FDDC29C-F309-0C44-B1DF-48E28FDE6E46}" type="slidenum">
              <a:rPr lang="nl-NL" smtClean="0"/>
              <a:pPr/>
              <a:t>15</a:t>
            </a:fld>
            <a:endParaRPr lang="nl-NL"/>
          </a:p>
        </p:txBody>
      </p:sp>
    </p:spTree>
    <p:extLst>
      <p:ext uri="{BB962C8B-B14F-4D97-AF65-F5344CB8AC3E}">
        <p14:creationId xmlns:p14="http://schemas.microsoft.com/office/powerpoint/2010/main" val="4058997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1200" kern="1200" dirty="0">
                <a:solidFill>
                  <a:schemeClr val="tx1"/>
                </a:solidFill>
                <a:effectLst/>
                <a:latin typeface="+mn-lt"/>
                <a:ea typeface="+mn-ea"/>
                <a:cs typeface="+mn-cs"/>
              </a:rPr>
              <a:t>unemployment discriminates more in terms of mortality than education, showing higher mortality among the unemployed, irrespective of their educational level, especially for men.</a:t>
            </a:r>
          </a:p>
          <a:p>
            <a:pPr marL="171450" indent="-171450">
              <a:buFontTx/>
              <a:buChar cha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when we look at the cross-classification between unemployment and ownership, we observed a cumulative disadvantage effect on mortality. Men and women who were both unemployed and tenants of the home they lived in had a highly disadvantageous mortality pattern compared with people who were exposed to only one of the indicators of social disadvantage.</a:t>
            </a:r>
          </a:p>
          <a:p>
            <a:endParaRPr lang="en-GB" sz="1200" kern="1200" dirty="0">
              <a:solidFill>
                <a:schemeClr val="tx1"/>
              </a:solidFill>
              <a:effectLst/>
              <a:latin typeface="+mn-lt"/>
              <a:ea typeface="+mn-ea"/>
              <a:cs typeface="+mn-cs"/>
            </a:endParaRPr>
          </a:p>
          <a:p>
            <a:pPr marL="171450" indent="-171450">
              <a:buFontTx/>
              <a:buChar char="-"/>
            </a:pPr>
            <a:endParaRPr lang="en-GB" sz="12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nl-NL"/>
              <a:t>Kop</a:t>
            </a:r>
          </a:p>
        </p:txBody>
      </p:sp>
      <p:sp>
        <p:nvSpPr>
          <p:cNvPr id="5" name="Date Placeholder 4"/>
          <p:cNvSpPr>
            <a:spLocks noGrp="1"/>
          </p:cNvSpPr>
          <p:nvPr>
            <p:ph type="dt" idx="11"/>
          </p:nvPr>
        </p:nvSpPr>
        <p:spPr/>
        <p:txBody>
          <a:bodyPr/>
          <a:lstStyle/>
          <a:p>
            <a:fld id="{9CE28F50-9BB5-8443-91F0-72C23D898F29}" type="datetime1">
              <a:rPr lang="en-GB" smtClean="0"/>
              <a:t>21/10/2019</a:t>
            </a:fld>
            <a:endParaRPr lang="nl-NL" dirty="0"/>
          </a:p>
        </p:txBody>
      </p:sp>
      <p:sp>
        <p:nvSpPr>
          <p:cNvPr id="6" name="Footer Placeholder 5"/>
          <p:cNvSpPr>
            <a:spLocks noGrp="1"/>
          </p:cNvSpPr>
          <p:nvPr>
            <p:ph type="ftr" sz="quarter" idx="12"/>
          </p:nvPr>
        </p:nvSpPr>
        <p:spPr/>
        <p:txBody>
          <a:bodyPr/>
          <a:lstStyle/>
          <a:p>
            <a:r>
              <a:rPr lang="nl-NL"/>
              <a:t>Voet</a:t>
            </a:r>
            <a:endParaRPr lang="nl-NL" dirty="0"/>
          </a:p>
        </p:txBody>
      </p:sp>
      <p:sp>
        <p:nvSpPr>
          <p:cNvPr id="7" name="Slide Number Placeholder 6"/>
          <p:cNvSpPr>
            <a:spLocks noGrp="1"/>
          </p:cNvSpPr>
          <p:nvPr>
            <p:ph type="sldNum" sz="quarter" idx="13"/>
          </p:nvPr>
        </p:nvSpPr>
        <p:spPr/>
        <p:txBody>
          <a:bodyPr/>
          <a:lstStyle/>
          <a:p>
            <a:fld id="{9FDDC29C-F309-0C44-B1DF-48E28FDE6E46}" type="slidenum">
              <a:rPr lang="nl-NL" smtClean="0"/>
              <a:pPr/>
              <a:t>16</a:t>
            </a:fld>
            <a:endParaRPr lang="nl-NL"/>
          </a:p>
        </p:txBody>
      </p:sp>
    </p:spTree>
    <p:extLst>
      <p:ext uri="{BB962C8B-B14F-4D97-AF65-F5344CB8AC3E}">
        <p14:creationId xmlns:p14="http://schemas.microsoft.com/office/powerpoint/2010/main" val="3898290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Partnership: also cumulative disadvantage: </a:t>
            </a:r>
            <a:r>
              <a:rPr lang="en-GB" sz="1200" kern="1200" dirty="0">
                <a:solidFill>
                  <a:schemeClr val="tx1"/>
                </a:solidFill>
                <a:effectLst/>
                <a:latin typeface="+mn-lt"/>
                <a:ea typeface="+mn-ea"/>
                <a:cs typeface="+mn-cs"/>
              </a:rPr>
              <a:t>Also, when it comes to the living situation, the results showed that unemployed men and women living without partner were more likely to die compared with employed men and women, as well as compared with unemployed men and women living with a partner.</a:t>
            </a:r>
          </a:p>
          <a:p>
            <a:pPr marL="171450" indent="-171450">
              <a:buFontTx/>
              <a:buChar char="-"/>
            </a:pPr>
            <a:r>
              <a:rPr lang="en-GB" sz="1200" kern="1200" dirty="0">
                <a:solidFill>
                  <a:schemeClr val="tx1"/>
                </a:solidFill>
                <a:effectLst/>
                <a:latin typeface="+mn-lt"/>
                <a:ea typeface="+mn-ea"/>
                <a:cs typeface="+mn-cs"/>
              </a:rPr>
              <a:t>Men and women with a migrant background had a mortality advantage compared with native Belgians, but the effect of being unemployed seemed to be stronger than migrant background.</a:t>
            </a:r>
          </a:p>
          <a:p>
            <a:pPr marL="171450" indent="-171450">
              <a:buFontTx/>
              <a:buChar char="-"/>
            </a:pPr>
            <a:endParaRPr lang="en-GB" sz="12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nl-NL"/>
              <a:t>Kop</a:t>
            </a:r>
          </a:p>
        </p:txBody>
      </p:sp>
      <p:sp>
        <p:nvSpPr>
          <p:cNvPr id="5" name="Date Placeholder 4"/>
          <p:cNvSpPr>
            <a:spLocks noGrp="1"/>
          </p:cNvSpPr>
          <p:nvPr>
            <p:ph type="dt" idx="11"/>
          </p:nvPr>
        </p:nvSpPr>
        <p:spPr/>
        <p:txBody>
          <a:bodyPr/>
          <a:lstStyle/>
          <a:p>
            <a:fld id="{9CE28F50-9BB5-8443-91F0-72C23D898F29}" type="datetime1">
              <a:rPr lang="en-GB" smtClean="0"/>
              <a:t>21/10/2019</a:t>
            </a:fld>
            <a:endParaRPr lang="nl-NL" dirty="0"/>
          </a:p>
        </p:txBody>
      </p:sp>
      <p:sp>
        <p:nvSpPr>
          <p:cNvPr id="6" name="Footer Placeholder 5"/>
          <p:cNvSpPr>
            <a:spLocks noGrp="1"/>
          </p:cNvSpPr>
          <p:nvPr>
            <p:ph type="ftr" sz="quarter" idx="12"/>
          </p:nvPr>
        </p:nvSpPr>
        <p:spPr/>
        <p:txBody>
          <a:bodyPr/>
          <a:lstStyle/>
          <a:p>
            <a:r>
              <a:rPr lang="nl-NL"/>
              <a:t>Voet</a:t>
            </a:r>
            <a:endParaRPr lang="nl-NL" dirty="0"/>
          </a:p>
        </p:txBody>
      </p:sp>
      <p:sp>
        <p:nvSpPr>
          <p:cNvPr id="7" name="Slide Number Placeholder 6"/>
          <p:cNvSpPr>
            <a:spLocks noGrp="1"/>
          </p:cNvSpPr>
          <p:nvPr>
            <p:ph type="sldNum" sz="quarter" idx="13"/>
          </p:nvPr>
        </p:nvSpPr>
        <p:spPr/>
        <p:txBody>
          <a:bodyPr/>
          <a:lstStyle/>
          <a:p>
            <a:fld id="{9FDDC29C-F309-0C44-B1DF-48E28FDE6E46}" type="slidenum">
              <a:rPr lang="nl-NL" smtClean="0"/>
              <a:pPr/>
              <a:t>17</a:t>
            </a:fld>
            <a:endParaRPr lang="nl-NL"/>
          </a:p>
        </p:txBody>
      </p:sp>
    </p:spTree>
    <p:extLst>
      <p:ext uri="{BB962C8B-B14F-4D97-AF65-F5344CB8AC3E}">
        <p14:creationId xmlns:p14="http://schemas.microsoft.com/office/powerpoint/2010/main" val="1030900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a:solidFill>
                  <a:schemeClr val="tx1"/>
                </a:solidFill>
                <a:effectLst/>
                <a:latin typeface="+mn-lt"/>
                <a:ea typeface="+mn-ea"/>
                <a:cs typeface="+mn-cs"/>
              </a:rPr>
              <a:t>- Unemployment status was measured at baseline (census 2001), however we did not have information on the history of the employment trajectory, nor on the reasons for the job loss.</a:t>
            </a:r>
          </a:p>
          <a:p>
            <a:pPr marL="171450" indent="-171450">
              <a:buFontTx/>
              <a:buChar char="-"/>
            </a:pPr>
            <a:r>
              <a:rPr lang="en-GB" sz="1100" kern="1200" dirty="0">
                <a:solidFill>
                  <a:schemeClr val="tx1"/>
                </a:solidFill>
                <a:effectLst/>
                <a:latin typeface="+mn-lt"/>
                <a:ea typeface="+mn-ea"/>
                <a:cs typeface="+mn-cs"/>
              </a:rPr>
              <a:t>Timing! The association between joblessness and health might be stronger with longer durations of unemployment. Cumulative time spent in unemployment is associated with poor health, which is problematic as current employment trajectories are more and more fragmented and unstable. On the other hand, being unemployed as a result of an involuntary job loss or a mass lay-off may have a different association with health than being unemployed because of own resignation. </a:t>
            </a:r>
          </a:p>
          <a:p>
            <a:pPr marL="171450" indent="-171450">
              <a:buFontTx/>
              <a:buChar char="-"/>
            </a:pPr>
            <a:r>
              <a:rPr lang="en-GB" sz="1100" kern="1200" dirty="0">
                <a:solidFill>
                  <a:schemeClr val="tx1"/>
                </a:solidFill>
                <a:effectLst/>
                <a:latin typeface="+mn-lt"/>
                <a:ea typeface="+mn-ea"/>
                <a:cs typeface="+mn-cs"/>
              </a:rPr>
              <a:t>Additionally, we did not have information on health behaviours or health expenditure, which are thought to account (at least partly) for the higher mortality levels among the unemployed.</a:t>
            </a:r>
          </a:p>
          <a:p>
            <a:r>
              <a:rPr lang="en-US" sz="1100" dirty="0"/>
              <a:t>- </a:t>
            </a:r>
            <a:r>
              <a:rPr lang="en-GB" sz="1100" kern="1200" dirty="0">
                <a:solidFill>
                  <a:schemeClr val="tx1"/>
                </a:solidFill>
                <a:effectLst/>
                <a:latin typeface="+mn-lt"/>
                <a:ea typeface="+mn-ea"/>
                <a:cs typeface="+mn-cs"/>
              </a:rPr>
              <a:t>The causal link between unemployment and poor health is likely to be bidirectional. </a:t>
            </a:r>
          </a:p>
          <a:p>
            <a:pPr marL="171450" indent="-171450">
              <a:buFont typeface="Wingdings" pitchFamily="2" charset="2"/>
              <a:buChar char="à"/>
            </a:pPr>
            <a:r>
              <a:rPr lang="en-GB" sz="1100" kern="1200" dirty="0">
                <a:solidFill>
                  <a:schemeClr val="tx1"/>
                </a:solidFill>
                <a:effectLst/>
                <a:latin typeface="+mn-lt"/>
                <a:ea typeface="+mn-ea"/>
                <a:cs typeface="+mn-cs"/>
              </a:rPr>
              <a:t>we reduced this probability by excluding individuals older than 59 years, Belgians who did not report good or very good self-rated health at baseline (census 2001), as well as individuals who were retired, who never had a job, who were unemployed but not actively looking for a job, and who were unemployed due to familial, social, personal, or health reasons</a:t>
            </a:r>
          </a:p>
          <a:p>
            <a:r>
              <a:rPr lang="en-GB" sz="1100" kern="1200" dirty="0">
                <a:solidFill>
                  <a:schemeClr val="tx1"/>
                </a:solidFill>
                <a:effectLst/>
                <a:latin typeface="+mn-lt"/>
                <a:ea typeface="+mn-ea"/>
                <a:cs typeface="+mn-cs"/>
                <a:sym typeface="Wingdings" pitchFamily="2" charset="2"/>
              </a:rPr>
              <a:t> </a:t>
            </a:r>
            <a:r>
              <a:rPr lang="en-GB" sz="1100" kern="1200" dirty="0">
                <a:solidFill>
                  <a:schemeClr val="tx1"/>
                </a:solidFill>
                <a:effectLst/>
                <a:latin typeface="+mn-lt"/>
                <a:ea typeface="+mn-ea"/>
                <a:cs typeface="+mn-cs"/>
              </a:rPr>
              <a:t>Sensitivity analyses showed that the mortality rates were indeed higher among the ‘unhealthy group’. </a:t>
            </a:r>
          </a:p>
          <a:p>
            <a:r>
              <a:rPr lang="en-GB" sz="1100" kern="1200" dirty="0">
                <a:solidFill>
                  <a:schemeClr val="tx1"/>
                </a:solidFill>
                <a:effectLst/>
                <a:latin typeface="+mn-lt"/>
                <a:ea typeface="+mn-ea"/>
                <a:cs typeface="+mn-cs"/>
                <a:sym typeface="Wingdings" pitchFamily="2" charset="2"/>
              </a:rPr>
              <a:t> By </a:t>
            </a:r>
            <a:r>
              <a:rPr lang="en-GB" sz="1100" kern="1200" dirty="0">
                <a:solidFill>
                  <a:schemeClr val="tx1"/>
                </a:solidFill>
                <a:effectLst/>
                <a:latin typeface="+mn-lt"/>
                <a:ea typeface="+mn-ea"/>
                <a:cs typeface="+mn-cs"/>
              </a:rPr>
              <a:t>excluding these unhealthy people at baseline, we assumed that among this subset of healthy individuals, unemployment was generally not caused by poor health, instead we assume that the elevated mortality rates</a:t>
            </a:r>
          </a:p>
          <a:p>
            <a:r>
              <a:rPr lang="en-GB" sz="1100" kern="1200" dirty="0">
                <a:solidFill>
                  <a:schemeClr val="tx1"/>
                </a:solidFill>
                <a:effectLst/>
                <a:latin typeface="+mn-lt"/>
                <a:ea typeface="+mn-ea"/>
                <a:cs typeface="+mn-cs"/>
              </a:rPr>
              <a:t>among the unemployed are related to the joblessness itself. </a:t>
            </a:r>
          </a:p>
          <a:p>
            <a:r>
              <a:rPr lang="en-GB" sz="1100" kern="1200" dirty="0">
                <a:solidFill>
                  <a:schemeClr val="tx1"/>
                </a:solidFill>
                <a:effectLst/>
                <a:latin typeface="+mn-lt"/>
                <a:ea typeface="+mn-ea"/>
                <a:cs typeface="+mn-cs"/>
                <a:sym typeface="Wingdings" pitchFamily="2" charset="2"/>
              </a:rPr>
              <a:t> Th</a:t>
            </a:r>
            <a:r>
              <a:rPr lang="en-GB" sz="1100" kern="1200" dirty="0">
                <a:solidFill>
                  <a:schemeClr val="tx1"/>
                </a:solidFill>
                <a:effectLst/>
                <a:latin typeface="+mn-lt"/>
                <a:ea typeface="+mn-ea"/>
                <a:cs typeface="+mn-cs"/>
              </a:rPr>
              <a:t>e sensitivity analyses showed that even in the ‘unhealthy group’, employment status remains associated with lower all-cause and cause-specific mortality (with only few COD as exceptions). This suggest that being at is associated with better health, even among this ‘unhealthy group’.</a:t>
            </a:r>
          </a:p>
        </p:txBody>
      </p:sp>
      <p:sp>
        <p:nvSpPr>
          <p:cNvPr id="4" name="Header Placeholder 3"/>
          <p:cNvSpPr>
            <a:spLocks noGrp="1"/>
          </p:cNvSpPr>
          <p:nvPr>
            <p:ph type="hdr" sz="quarter" idx="10"/>
          </p:nvPr>
        </p:nvSpPr>
        <p:spPr/>
        <p:txBody>
          <a:bodyPr/>
          <a:lstStyle/>
          <a:p>
            <a:r>
              <a:rPr lang="nl-NL"/>
              <a:t>Kop</a:t>
            </a:r>
          </a:p>
        </p:txBody>
      </p:sp>
      <p:sp>
        <p:nvSpPr>
          <p:cNvPr id="5" name="Date Placeholder 4"/>
          <p:cNvSpPr>
            <a:spLocks noGrp="1"/>
          </p:cNvSpPr>
          <p:nvPr>
            <p:ph type="dt" idx="11"/>
          </p:nvPr>
        </p:nvSpPr>
        <p:spPr/>
        <p:txBody>
          <a:bodyPr/>
          <a:lstStyle/>
          <a:p>
            <a:fld id="{9CE28F50-9BB5-8443-91F0-72C23D898F29}" type="datetime1">
              <a:rPr lang="en-GB" smtClean="0"/>
              <a:t>21/10/2019</a:t>
            </a:fld>
            <a:endParaRPr lang="nl-NL" dirty="0"/>
          </a:p>
        </p:txBody>
      </p:sp>
      <p:sp>
        <p:nvSpPr>
          <p:cNvPr id="6" name="Footer Placeholder 5"/>
          <p:cNvSpPr>
            <a:spLocks noGrp="1"/>
          </p:cNvSpPr>
          <p:nvPr>
            <p:ph type="ftr" sz="quarter" idx="12"/>
          </p:nvPr>
        </p:nvSpPr>
        <p:spPr/>
        <p:txBody>
          <a:bodyPr/>
          <a:lstStyle/>
          <a:p>
            <a:r>
              <a:rPr lang="nl-NL"/>
              <a:t>Voet</a:t>
            </a:r>
            <a:endParaRPr lang="nl-NL" dirty="0"/>
          </a:p>
        </p:txBody>
      </p:sp>
      <p:sp>
        <p:nvSpPr>
          <p:cNvPr id="7" name="Slide Number Placeholder 6"/>
          <p:cNvSpPr>
            <a:spLocks noGrp="1"/>
          </p:cNvSpPr>
          <p:nvPr>
            <p:ph type="sldNum" sz="quarter" idx="13"/>
          </p:nvPr>
        </p:nvSpPr>
        <p:spPr/>
        <p:txBody>
          <a:bodyPr/>
          <a:lstStyle/>
          <a:p>
            <a:fld id="{9FDDC29C-F309-0C44-B1DF-48E28FDE6E46}" type="slidenum">
              <a:rPr lang="nl-NL" smtClean="0"/>
              <a:pPr/>
              <a:t>18</a:t>
            </a:fld>
            <a:endParaRPr lang="nl-NL"/>
          </a:p>
        </p:txBody>
      </p:sp>
    </p:spTree>
    <p:extLst>
      <p:ext uri="{BB962C8B-B14F-4D97-AF65-F5344CB8AC3E}">
        <p14:creationId xmlns:p14="http://schemas.microsoft.com/office/powerpoint/2010/main" val="956431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50" kern="1200" dirty="0">
                <a:solidFill>
                  <a:schemeClr val="tx1"/>
                </a:solidFill>
                <a:effectLst/>
                <a:latin typeface="+mn-lt"/>
                <a:ea typeface="+mn-ea"/>
                <a:cs typeface="+mn-cs"/>
              </a:rPr>
              <a:t>We would have expected that in a context of a welfare state with a generous social security system ensuring unemployment pays and people’s access to care (as is the case in Belgium), that there would have been smaller mortality differences by employment status</a:t>
            </a:r>
          </a:p>
          <a:p>
            <a:pPr marL="171450" indent="-171450">
              <a:lnSpc>
                <a:spcPct val="100000"/>
              </a:lnSpc>
              <a:buFontTx/>
              <a:buChar char="-"/>
            </a:pPr>
            <a:r>
              <a:rPr lang="en-GB" sz="1050" kern="1200" dirty="0">
                <a:solidFill>
                  <a:schemeClr val="tx1"/>
                </a:solidFill>
                <a:effectLst/>
                <a:latin typeface="+mn-lt"/>
                <a:ea typeface="+mn-ea"/>
                <a:cs typeface="+mn-cs"/>
              </a:rPr>
              <a:t>The observation that excess mortality was mainly observed for the behavioural COD and less for the COD associated with health care use, can be explained by the organization of care in Belgium, which is highly accessible through the system of social security. Moreover, for some COD (e.g. cancer), the observation period of eleven years might be too short to observe inequalities.</a:t>
            </a:r>
          </a:p>
          <a:p>
            <a:pPr marL="171450" indent="-171450">
              <a:lnSpc>
                <a:spcPct val="100000"/>
              </a:lnSpc>
              <a:buFontTx/>
              <a:buChar char="-"/>
            </a:pPr>
            <a:r>
              <a:rPr lang="en-GB" sz="1050" kern="1200" dirty="0">
                <a:solidFill>
                  <a:schemeClr val="tx1"/>
                </a:solidFill>
                <a:effectLst/>
                <a:latin typeface="+mn-lt"/>
                <a:ea typeface="+mn-ea"/>
                <a:cs typeface="+mn-cs"/>
              </a:rPr>
              <a:t>Largely, this difference can be attributed to the different traditional roles of men and women in society. Men remain most often the main economic provider within the household, while women are more often involved in the role of caregiver and housekeeper for the household. Therefore, having a good job and financial stability may have more effect on men’s health than on women’s health. Unemployed women with a family often have their basic income needs guaranteed by their partner’s income. Additionally, opposed to men, when women lose their job, they are more likely to replace the rewards they would gain from the job, by alternative rewards gained from their nursing role in the household</a:t>
            </a:r>
          </a:p>
          <a:p>
            <a:pPr marL="171450" indent="-171450">
              <a:lnSpc>
                <a:spcPct val="100000"/>
              </a:lnSpc>
              <a:buFontTx/>
              <a:buChar char="-"/>
            </a:pPr>
            <a:r>
              <a:rPr lang="en-GB" sz="1050" kern="1200" dirty="0">
                <a:solidFill>
                  <a:schemeClr val="tx1"/>
                </a:solidFill>
                <a:effectLst/>
                <a:latin typeface="+mn-lt"/>
                <a:ea typeface="+mn-ea"/>
                <a:cs typeface="+mn-cs"/>
              </a:rPr>
              <a:t>Moreover, the results showed that the other measures of social disadvantage did only slightly decrease the elevated cause-specific mortality risks among the unemployed. Yet, the results suggested that employment status seemed to be a more important marker for one’s health than the other indicators of social disadvantage</a:t>
            </a:r>
          </a:p>
        </p:txBody>
      </p:sp>
      <p:sp>
        <p:nvSpPr>
          <p:cNvPr id="4" name="Header Placeholder 3"/>
          <p:cNvSpPr>
            <a:spLocks noGrp="1"/>
          </p:cNvSpPr>
          <p:nvPr>
            <p:ph type="hdr" sz="quarter" idx="10"/>
          </p:nvPr>
        </p:nvSpPr>
        <p:spPr/>
        <p:txBody>
          <a:bodyPr/>
          <a:lstStyle/>
          <a:p>
            <a:r>
              <a:rPr lang="nl-NL"/>
              <a:t>Kop</a:t>
            </a:r>
          </a:p>
        </p:txBody>
      </p:sp>
      <p:sp>
        <p:nvSpPr>
          <p:cNvPr id="5" name="Date Placeholder 4"/>
          <p:cNvSpPr>
            <a:spLocks noGrp="1"/>
          </p:cNvSpPr>
          <p:nvPr>
            <p:ph type="dt" idx="11"/>
          </p:nvPr>
        </p:nvSpPr>
        <p:spPr/>
        <p:txBody>
          <a:bodyPr/>
          <a:lstStyle/>
          <a:p>
            <a:fld id="{9CE28F50-9BB5-8443-91F0-72C23D898F29}" type="datetime1">
              <a:rPr lang="en-GB" smtClean="0"/>
              <a:t>21/10/2019</a:t>
            </a:fld>
            <a:endParaRPr lang="nl-NL" dirty="0"/>
          </a:p>
        </p:txBody>
      </p:sp>
      <p:sp>
        <p:nvSpPr>
          <p:cNvPr id="6" name="Footer Placeholder 5"/>
          <p:cNvSpPr>
            <a:spLocks noGrp="1"/>
          </p:cNvSpPr>
          <p:nvPr>
            <p:ph type="ftr" sz="quarter" idx="12"/>
          </p:nvPr>
        </p:nvSpPr>
        <p:spPr/>
        <p:txBody>
          <a:bodyPr/>
          <a:lstStyle/>
          <a:p>
            <a:r>
              <a:rPr lang="nl-NL"/>
              <a:t>Voet</a:t>
            </a:r>
            <a:endParaRPr lang="nl-NL" dirty="0"/>
          </a:p>
        </p:txBody>
      </p:sp>
      <p:sp>
        <p:nvSpPr>
          <p:cNvPr id="7" name="Slide Number Placeholder 6"/>
          <p:cNvSpPr>
            <a:spLocks noGrp="1"/>
          </p:cNvSpPr>
          <p:nvPr>
            <p:ph type="sldNum" sz="quarter" idx="13"/>
          </p:nvPr>
        </p:nvSpPr>
        <p:spPr/>
        <p:txBody>
          <a:bodyPr/>
          <a:lstStyle/>
          <a:p>
            <a:fld id="{9FDDC29C-F309-0C44-B1DF-48E28FDE6E46}" type="slidenum">
              <a:rPr lang="nl-NL" smtClean="0"/>
              <a:pPr/>
              <a:t>19</a:t>
            </a:fld>
            <a:endParaRPr lang="nl-NL"/>
          </a:p>
        </p:txBody>
      </p:sp>
    </p:spTree>
    <p:extLst>
      <p:ext uri="{BB962C8B-B14F-4D97-AF65-F5344CB8AC3E}">
        <p14:creationId xmlns:p14="http://schemas.microsoft.com/office/powerpoint/2010/main" val="1228042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Life expectancy has increased substantially in industrialized countries in the last decades [1]. However, important differences in life expectancy, morbidity and mortality are observed between socioeconomic (SE) groups. Reducing SE inequalities in health and mortality are one of the major challenges of public health policies nowadays, even in western countries with high-quality and accessible health care systems.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The probability of getting unemployed has increased in recent decades, which could possibly have a rather large public health impact.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As mentioned earlier, unemployment is now also increasingly affecting other groups than the ‘traditional ones’ [9], e.g. the young, the high-educated, or women.</a:t>
            </a:r>
          </a:p>
        </p:txBody>
      </p:sp>
      <p:sp>
        <p:nvSpPr>
          <p:cNvPr id="4" name="Header Placeholder 3"/>
          <p:cNvSpPr>
            <a:spLocks noGrp="1"/>
          </p:cNvSpPr>
          <p:nvPr>
            <p:ph type="hdr" sz="quarter" idx="10"/>
          </p:nvPr>
        </p:nvSpPr>
        <p:spPr/>
        <p:txBody>
          <a:bodyPr/>
          <a:lstStyle/>
          <a:p>
            <a:r>
              <a:rPr lang="nl-NL"/>
              <a:t>Kop</a:t>
            </a:r>
          </a:p>
        </p:txBody>
      </p:sp>
      <p:sp>
        <p:nvSpPr>
          <p:cNvPr id="5" name="Date Placeholder 4"/>
          <p:cNvSpPr>
            <a:spLocks noGrp="1"/>
          </p:cNvSpPr>
          <p:nvPr>
            <p:ph type="dt" idx="11"/>
          </p:nvPr>
        </p:nvSpPr>
        <p:spPr/>
        <p:txBody>
          <a:bodyPr/>
          <a:lstStyle/>
          <a:p>
            <a:fld id="{80C18192-C2A8-E146-924A-0AAE777299DF}" type="datetime1">
              <a:rPr lang="en-GB" smtClean="0"/>
              <a:t>21/10/2019</a:t>
            </a:fld>
            <a:endParaRPr lang="nl-NL" dirty="0"/>
          </a:p>
        </p:txBody>
      </p:sp>
      <p:sp>
        <p:nvSpPr>
          <p:cNvPr id="6" name="Footer Placeholder 5"/>
          <p:cNvSpPr>
            <a:spLocks noGrp="1"/>
          </p:cNvSpPr>
          <p:nvPr>
            <p:ph type="ftr" sz="quarter" idx="12"/>
          </p:nvPr>
        </p:nvSpPr>
        <p:spPr/>
        <p:txBody>
          <a:bodyPr/>
          <a:lstStyle/>
          <a:p>
            <a:r>
              <a:rPr lang="nl-NL"/>
              <a:t>Voet</a:t>
            </a:r>
            <a:endParaRPr lang="nl-NL" dirty="0"/>
          </a:p>
        </p:txBody>
      </p:sp>
      <p:sp>
        <p:nvSpPr>
          <p:cNvPr id="7" name="Slide Number Placeholder 6"/>
          <p:cNvSpPr>
            <a:spLocks noGrp="1"/>
          </p:cNvSpPr>
          <p:nvPr>
            <p:ph type="sldNum" sz="quarter" idx="13"/>
          </p:nvPr>
        </p:nvSpPr>
        <p:spPr/>
        <p:txBody>
          <a:bodyPr/>
          <a:lstStyle/>
          <a:p>
            <a:fld id="{9FDDC29C-F309-0C44-B1DF-48E28FDE6E46}" type="slidenum">
              <a:rPr lang="nl-NL" smtClean="0"/>
              <a:pPr/>
              <a:t>2</a:t>
            </a:fld>
            <a:endParaRPr lang="nl-NL"/>
          </a:p>
        </p:txBody>
      </p:sp>
    </p:spTree>
    <p:extLst>
      <p:ext uri="{BB962C8B-B14F-4D97-AF65-F5344CB8AC3E}">
        <p14:creationId xmlns:p14="http://schemas.microsoft.com/office/powerpoint/2010/main" val="3830389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Following the higher unemployment levels among the lower social strata, especially in combination with simultaneously being in other lower social strata, implies for urgent matters. Special and tailored attention should be paid to tackle the adverse health status of these vulnerable groups such as people living without a partner or financially less secure groups. In this regard, ensuring financial security, good housing and accessible health care provision are key.</a:t>
            </a:r>
          </a:p>
          <a:p>
            <a:r>
              <a:rPr lang="en-GB" sz="1200" kern="1200" dirty="0">
                <a:solidFill>
                  <a:schemeClr val="tx1"/>
                </a:solidFill>
                <a:effectLst/>
                <a:latin typeface="+mn-lt"/>
                <a:ea typeface="+mn-ea"/>
                <a:cs typeface="+mn-cs"/>
              </a:rPr>
              <a:t>- information on the employment history, employment regimes such as part-time work, precarious work, temporal employment and job insecurity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05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nl-NL"/>
              <a:t>Kop</a:t>
            </a:r>
          </a:p>
        </p:txBody>
      </p:sp>
      <p:sp>
        <p:nvSpPr>
          <p:cNvPr id="5" name="Date Placeholder 4"/>
          <p:cNvSpPr>
            <a:spLocks noGrp="1"/>
          </p:cNvSpPr>
          <p:nvPr>
            <p:ph type="dt" idx="11"/>
          </p:nvPr>
        </p:nvSpPr>
        <p:spPr/>
        <p:txBody>
          <a:bodyPr/>
          <a:lstStyle/>
          <a:p>
            <a:fld id="{9CE28F50-9BB5-8443-91F0-72C23D898F29}" type="datetime1">
              <a:rPr lang="en-GB" smtClean="0"/>
              <a:t>21/10/2019</a:t>
            </a:fld>
            <a:endParaRPr lang="nl-NL" dirty="0"/>
          </a:p>
        </p:txBody>
      </p:sp>
      <p:sp>
        <p:nvSpPr>
          <p:cNvPr id="6" name="Footer Placeholder 5"/>
          <p:cNvSpPr>
            <a:spLocks noGrp="1"/>
          </p:cNvSpPr>
          <p:nvPr>
            <p:ph type="ftr" sz="quarter" idx="12"/>
          </p:nvPr>
        </p:nvSpPr>
        <p:spPr/>
        <p:txBody>
          <a:bodyPr/>
          <a:lstStyle/>
          <a:p>
            <a:r>
              <a:rPr lang="nl-NL"/>
              <a:t>Voet</a:t>
            </a:r>
            <a:endParaRPr lang="nl-NL" dirty="0"/>
          </a:p>
        </p:txBody>
      </p:sp>
      <p:sp>
        <p:nvSpPr>
          <p:cNvPr id="7" name="Slide Number Placeholder 6"/>
          <p:cNvSpPr>
            <a:spLocks noGrp="1"/>
          </p:cNvSpPr>
          <p:nvPr>
            <p:ph type="sldNum" sz="quarter" idx="13"/>
          </p:nvPr>
        </p:nvSpPr>
        <p:spPr/>
        <p:txBody>
          <a:bodyPr/>
          <a:lstStyle/>
          <a:p>
            <a:fld id="{9FDDC29C-F309-0C44-B1DF-48E28FDE6E46}" type="slidenum">
              <a:rPr lang="nl-NL" smtClean="0"/>
              <a:pPr/>
              <a:t>20</a:t>
            </a:fld>
            <a:endParaRPr lang="nl-NL"/>
          </a:p>
        </p:txBody>
      </p:sp>
    </p:spTree>
    <p:extLst>
      <p:ext uri="{BB962C8B-B14F-4D97-AF65-F5344CB8AC3E}">
        <p14:creationId xmlns:p14="http://schemas.microsoft.com/office/powerpoint/2010/main" val="3377791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nl-NL"/>
              <a:t>Kop</a:t>
            </a:r>
          </a:p>
        </p:txBody>
      </p:sp>
      <p:sp>
        <p:nvSpPr>
          <p:cNvPr id="5" name="Date Placeholder 4"/>
          <p:cNvSpPr>
            <a:spLocks noGrp="1"/>
          </p:cNvSpPr>
          <p:nvPr>
            <p:ph type="dt" idx="11"/>
          </p:nvPr>
        </p:nvSpPr>
        <p:spPr/>
        <p:txBody>
          <a:bodyPr/>
          <a:lstStyle/>
          <a:p>
            <a:fld id="{E0493E94-8382-5843-ACE4-D30B151E23FF}" type="datetime1">
              <a:rPr lang="en-GB" smtClean="0"/>
              <a:t>21/10/2019</a:t>
            </a:fld>
            <a:endParaRPr lang="nl-NL" dirty="0"/>
          </a:p>
        </p:txBody>
      </p:sp>
      <p:sp>
        <p:nvSpPr>
          <p:cNvPr id="6" name="Footer Placeholder 5"/>
          <p:cNvSpPr>
            <a:spLocks noGrp="1"/>
          </p:cNvSpPr>
          <p:nvPr>
            <p:ph type="ftr" sz="quarter" idx="12"/>
          </p:nvPr>
        </p:nvSpPr>
        <p:spPr/>
        <p:txBody>
          <a:bodyPr/>
          <a:lstStyle/>
          <a:p>
            <a:r>
              <a:rPr lang="nl-NL"/>
              <a:t>Voet</a:t>
            </a:r>
            <a:endParaRPr lang="nl-NL" dirty="0"/>
          </a:p>
        </p:txBody>
      </p:sp>
      <p:sp>
        <p:nvSpPr>
          <p:cNvPr id="7" name="Slide Number Placeholder 6"/>
          <p:cNvSpPr>
            <a:spLocks noGrp="1"/>
          </p:cNvSpPr>
          <p:nvPr>
            <p:ph type="sldNum" sz="quarter" idx="13"/>
          </p:nvPr>
        </p:nvSpPr>
        <p:spPr/>
        <p:txBody>
          <a:bodyPr/>
          <a:lstStyle/>
          <a:p>
            <a:fld id="{9FDDC29C-F309-0C44-B1DF-48E28FDE6E46}" type="slidenum">
              <a:rPr lang="nl-NL" smtClean="0"/>
              <a:pPr/>
              <a:t>21</a:t>
            </a:fld>
            <a:endParaRPr lang="nl-NL"/>
          </a:p>
        </p:txBody>
      </p:sp>
    </p:spTree>
    <p:extLst>
      <p:ext uri="{BB962C8B-B14F-4D97-AF65-F5344CB8AC3E}">
        <p14:creationId xmlns:p14="http://schemas.microsoft.com/office/powerpoint/2010/main" val="2888460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1200" kern="1200" dirty="0">
                <a:solidFill>
                  <a:schemeClr val="tx1"/>
                </a:solidFill>
                <a:effectLst/>
                <a:latin typeface="+mn-lt"/>
                <a:ea typeface="+mn-ea"/>
                <a:cs typeface="+mn-cs"/>
              </a:rPr>
              <a:t>While many studies have documented educational inequalities in morbidity and mortality, employment status has less often been used as indicator of socioeconomic position (SEP) in relation to health.</a:t>
            </a:r>
          </a:p>
          <a:p>
            <a:r>
              <a:rPr lang="en-GB" sz="1200" kern="1200" dirty="0">
                <a:solidFill>
                  <a:schemeClr val="tx1"/>
                </a:solidFill>
                <a:effectLst/>
                <a:latin typeface="+mn-lt"/>
                <a:ea typeface="+mn-ea"/>
                <a:cs typeface="+mn-cs"/>
                <a:sym typeface="Wingdings" pitchFamily="2" charset="2"/>
              </a:rPr>
              <a:t> RQ1: </a:t>
            </a:r>
            <a:r>
              <a:rPr lang="en-GB" sz="1200" kern="1200" dirty="0">
                <a:solidFill>
                  <a:schemeClr val="tx1"/>
                </a:solidFill>
                <a:effectLst/>
                <a:latin typeface="+mn-lt"/>
                <a:ea typeface="+mn-ea"/>
                <a:cs typeface="+mn-cs"/>
              </a:rPr>
              <a:t>to assess whether unemployment is associated with higher mortality risks and if so for which specific causes of death (COD)</a:t>
            </a:r>
          </a:p>
          <a:p>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Yet, few studies have paid attention as to whether the association between unemployment and health varies by other indicators of social disadvantage. Such studies could however gain information on the pathways linking unemployment and health single indicators of SEP do not maximally discriminate between social groups, we will add other socioeconomic (i.e. educational attainment and home ownership) and sociodemographic indicators (i.e. the presence of a partner and migrant background) into the models to see whether these may protect against the detrimental health effects of being unemployed.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sym typeface="Wingdings" pitchFamily="2" charset="2"/>
              </a:rPr>
              <a:t> RG2: do SD and SE factors protect against </a:t>
            </a:r>
            <a:r>
              <a:rPr lang="en-GB" sz="1200" kern="1200" dirty="0">
                <a:solidFill>
                  <a:schemeClr val="tx1"/>
                </a:solidFill>
                <a:effectLst/>
                <a:latin typeface="+mn-lt"/>
                <a:ea typeface="+mn-ea"/>
                <a:cs typeface="+mn-cs"/>
              </a:rPr>
              <a:t>the detrimental health effects of being unemployed?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RQ3: Assess whether the association between unemployment, SEP and cause-specific mortality varies by gender?</a:t>
            </a:r>
          </a:p>
        </p:txBody>
      </p:sp>
      <p:sp>
        <p:nvSpPr>
          <p:cNvPr id="4" name="Header Placeholder 3"/>
          <p:cNvSpPr>
            <a:spLocks noGrp="1"/>
          </p:cNvSpPr>
          <p:nvPr>
            <p:ph type="hdr" sz="quarter" idx="10"/>
          </p:nvPr>
        </p:nvSpPr>
        <p:spPr/>
        <p:txBody>
          <a:bodyPr/>
          <a:lstStyle/>
          <a:p>
            <a:r>
              <a:rPr lang="nl-NL"/>
              <a:t>Kop</a:t>
            </a:r>
          </a:p>
        </p:txBody>
      </p:sp>
      <p:sp>
        <p:nvSpPr>
          <p:cNvPr id="5" name="Date Placeholder 4"/>
          <p:cNvSpPr>
            <a:spLocks noGrp="1"/>
          </p:cNvSpPr>
          <p:nvPr>
            <p:ph type="dt" idx="11"/>
          </p:nvPr>
        </p:nvSpPr>
        <p:spPr/>
        <p:txBody>
          <a:bodyPr/>
          <a:lstStyle/>
          <a:p>
            <a:fld id="{80C18192-C2A8-E146-924A-0AAE777299DF}" type="datetime1">
              <a:rPr lang="en-GB" smtClean="0"/>
              <a:t>21/10/2019</a:t>
            </a:fld>
            <a:endParaRPr lang="nl-NL" dirty="0"/>
          </a:p>
        </p:txBody>
      </p:sp>
      <p:sp>
        <p:nvSpPr>
          <p:cNvPr id="6" name="Footer Placeholder 5"/>
          <p:cNvSpPr>
            <a:spLocks noGrp="1"/>
          </p:cNvSpPr>
          <p:nvPr>
            <p:ph type="ftr" sz="quarter" idx="12"/>
          </p:nvPr>
        </p:nvSpPr>
        <p:spPr/>
        <p:txBody>
          <a:bodyPr/>
          <a:lstStyle/>
          <a:p>
            <a:r>
              <a:rPr lang="nl-NL"/>
              <a:t>Voet</a:t>
            </a:r>
            <a:endParaRPr lang="nl-NL" dirty="0"/>
          </a:p>
        </p:txBody>
      </p:sp>
      <p:sp>
        <p:nvSpPr>
          <p:cNvPr id="7" name="Slide Number Placeholder 6"/>
          <p:cNvSpPr>
            <a:spLocks noGrp="1"/>
          </p:cNvSpPr>
          <p:nvPr>
            <p:ph type="sldNum" sz="quarter" idx="13"/>
          </p:nvPr>
        </p:nvSpPr>
        <p:spPr/>
        <p:txBody>
          <a:bodyPr/>
          <a:lstStyle/>
          <a:p>
            <a:fld id="{9FDDC29C-F309-0C44-B1DF-48E28FDE6E46}" type="slidenum">
              <a:rPr lang="nl-NL" smtClean="0"/>
              <a:pPr/>
              <a:t>3</a:t>
            </a:fld>
            <a:endParaRPr lang="nl-NL"/>
          </a:p>
        </p:txBody>
      </p:sp>
    </p:spTree>
    <p:extLst>
      <p:ext uri="{BB962C8B-B14F-4D97-AF65-F5344CB8AC3E}">
        <p14:creationId xmlns:p14="http://schemas.microsoft.com/office/powerpoint/2010/main" val="3398160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Tx/>
              <a:buChar char="-"/>
            </a:pPr>
            <a:r>
              <a:rPr lang="en-GB" sz="1200" kern="1200" dirty="0">
                <a:solidFill>
                  <a:schemeClr val="tx1"/>
                </a:solidFill>
                <a:effectLst/>
                <a:latin typeface="+mn-lt"/>
                <a:ea typeface="+mn-ea"/>
                <a:cs typeface="+mn-cs"/>
              </a:rPr>
              <a:t>Analyses were based on a population-wide dataset, consisting of a record linkage between the 2001 Belgian census and Register data on emigration and cause-specific mortality for the period 1st October 2001-31st December 2011. The dataset contained census-based information on socio-demographic and SE characteristics as well as cause-specific mortality figures for the total de jure Belgian population.</a:t>
            </a:r>
          </a:p>
          <a:p>
            <a:pPr marL="171450" indent="-171450">
              <a:lnSpc>
                <a:spcPct val="100000"/>
              </a:lnSpc>
              <a:buFontTx/>
              <a:buChar char="-"/>
            </a:pPr>
            <a:r>
              <a:rPr lang="en-US" sz="1200" dirty="0"/>
              <a:t>Census data</a:t>
            </a:r>
          </a:p>
          <a:p>
            <a:pPr lvl="1" algn="just">
              <a:lnSpc>
                <a:spcPct val="100000"/>
              </a:lnSpc>
              <a:spcBef>
                <a:spcPts val="600"/>
              </a:spcBef>
              <a:buFont typeface="Wingdings" charset="2"/>
              <a:buChar char="§"/>
            </a:pPr>
            <a:r>
              <a:rPr lang="en-US" sz="1200" dirty="0"/>
              <a:t>Sociodemographic data (gender, age, household composition, ethnicity, place of residence,</a:t>
            </a:r>
            <a:r>
              <a:rPr lang="is-IS" sz="1200" dirty="0"/>
              <a:t>…)</a:t>
            </a:r>
          </a:p>
          <a:p>
            <a:pPr lvl="1" algn="just">
              <a:lnSpc>
                <a:spcPct val="100000"/>
              </a:lnSpc>
              <a:spcBef>
                <a:spcPts val="600"/>
              </a:spcBef>
              <a:buFont typeface="Wingdings" charset="2"/>
              <a:buChar char="§"/>
            </a:pPr>
            <a:r>
              <a:rPr lang="is-IS" sz="1200" dirty="0"/>
              <a:t>Socioeconomic data (educational attainment, housing conditions, occupation,...)</a:t>
            </a:r>
            <a:endParaRPr lang="en-US" sz="1200" dirty="0"/>
          </a:p>
          <a:p>
            <a:pPr marL="171450" lvl="1" indent="-171450" algn="l" defTabSz="914400" rtl="0" eaLnBrk="1" latinLnBrk="0" hangingPunct="1">
              <a:lnSpc>
                <a:spcPct val="100000"/>
              </a:lnSpc>
              <a:spcBef>
                <a:spcPts val="600"/>
              </a:spcBef>
              <a:buFontTx/>
              <a:buChar char="-"/>
            </a:pPr>
            <a:r>
              <a:rPr lang="en-US" sz="1200" kern="1200" dirty="0">
                <a:solidFill>
                  <a:schemeClr val="tx1"/>
                </a:solidFill>
                <a:latin typeface="+mn-lt"/>
                <a:ea typeface="+mn-ea"/>
                <a:cs typeface="+mn-cs"/>
              </a:rPr>
              <a:t>Register data</a:t>
            </a:r>
          </a:p>
          <a:p>
            <a:pPr lvl="1" algn="just">
              <a:lnSpc>
                <a:spcPct val="100000"/>
              </a:lnSpc>
              <a:spcBef>
                <a:spcPts val="600"/>
              </a:spcBef>
              <a:buFont typeface="Wingdings" charset="2"/>
              <a:buChar char="§"/>
            </a:pPr>
            <a:r>
              <a:rPr lang="en-US" sz="1200" dirty="0"/>
              <a:t>Mortality</a:t>
            </a:r>
          </a:p>
          <a:p>
            <a:pPr lvl="1" algn="just">
              <a:lnSpc>
                <a:spcPct val="100000"/>
              </a:lnSpc>
              <a:spcBef>
                <a:spcPts val="600"/>
              </a:spcBef>
              <a:buFont typeface="Wingdings" charset="2"/>
              <a:buChar char="§"/>
            </a:pPr>
            <a:r>
              <a:rPr lang="en-US" sz="1200" dirty="0"/>
              <a:t>Emigration</a:t>
            </a:r>
          </a:p>
          <a:p>
            <a:pPr marL="171450" lvl="1" indent="-171450" algn="l" defTabSz="914400" rtl="0" eaLnBrk="1" latinLnBrk="0" hangingPunct="1">
              <a:lnSpc>
                <a:spcPct val="100000"/>
              </a:lnSpc>
              <a:spcBef>
                <a:spcPts val="600"/>
              </a:spcBef>
              <a:buFontTx/>
              <a:buChar char="-"/>
            </a:pPr>
            <a:r>
              <a:rPr lang="en-US" sz="1200" kern="1200" dirty="0">
                <a:solidFill>
                  <a:schemeClr val="tx1"/>
                </a:solidFill>
                <a:latin typeface="+mn-lt"/>
                <a:ea typeface="+mn-ea"/>
                <a:cs typeface="+mn-cs"/>
              </a:rPr>
              <a:t>Death certificates</a:t>
            </a:r>
          </a:p>
          <a:p>
            <a:pPr lvl="1" algn="just">
              <a:lnSpc>
                <a:spcPct val="100000"/>
              </a:lnSpc>
              <a:spcBef>
                <a:spcPts val="600"/>
              </a:spcBef>
              <a:buFont typeface="Wingdings" charset="2"/>
              <a:buChar char="§"/>
            </a:pPr>
            <a:r>
              <a:rPr lang="en-US" sz="1200" dirty="0"/>
              <a:t>Underlying cause of death (ICD-10 classification)</a:t>
            </a:r>
          </a:p>
        </p:txBody>
      </p:sp>
      <p:sp>
        <p:nvSpPr>
          <p:cNvPr id="4" name="Header Placeholder 3"/>
          <p:cNvSpPr>
            <a:spLocks noGrp="1"/>
          </p:cNvSpPr>
          <p:nvPr>
            <p:ph type="hdr" sz="quarter" idx="10"/>
          </p:nvPr>
        </p:nvSpPr>
        <p:spPr/>
        <p:txBody>
          <a:bodyPr/>
          <a:lstStyle/>
          <a:p>
            <a:r>
              <a:rPr lang="nl-NL"/>
              <a:t>Kop</a:t>
            </a:r>
          </a:p>
        </p:txBody>
      </p:sp>
      <p:sp>
        <p:nvSpPr>
          <p:cNvPr id="5" name="Date Placeholder 4"/>
          <p:cNvSpPr>
            <a:spLocks noGrp="1"/>
          </p:cNvSpPr>
          <p:nvPr>
            <p:ph type="dt" idx="11"/>
          </p:nvPr>
        </p:nvSpPr>
        <p:spPr/>
        <p:txBody>
          <a:bodyPr/>
          <a:lstStyle/>
          <a:p>
            <a:fld id="{80C18192-C2A8-E146-924A-0AAE777299DF}" type="datetime1">
              <a:rPr lang="en-GB" smtClean="0"/>
              <a:t>21/10/2019</a:t>
            </a:fld>
            <a:endParaRPr lang="nl-NL" dirty="0"/>
          </a:p>
        </p:txBody>
      </p:sp>
      <p:sp>
        <p:nvSpPr>
          <p:cNvPr id="6" name="Footer Placeholder 5"/>
          <p:cNvSpPr>
            <a:spLocks noGrp="1"/>
          </p:cNvSpPr>
          <p:nvPr>
            <p:ph type="ftr" sz="quarter" idx="12"/>
          </p:nvPr>
        </p:nvSpPr>
        <p:spPr/>
        <p:txBody>
          <a:bodyPr/>
          <a:lstStyle/>
          <a:p>
            <a:r>
              <a:rPr lang="nl-NL"/>
              <a:t>Voet</a:t>
            </a:r>
            <a:endParaRPr lang="nl-NL" dirty="0"/>
          </a:p>
        </p:txBody>
      </p:sp>
      <p:sp>
        <p:nvSpPr>
          <p:cNvPr id="7" name="Slide Number Placeholder 6"/>
          <p:cNvSpPr>
            <a:spLocks noGrp="1"/>
          </p:cNvSpPr>
          <p:nvPr>
            <p:ph type="sldNum" sz="quarter" idx="13"/>
          </p:nvPr>
        </p:nvSpPr>
        <p:spPr/>
        <p:txBody>
          <a:bodyPr/>
          <a:lstStyle/>
          <a:p>
            <a:fld id="{9FDDC29C-F309-0C44-B1DF-48E28FDE6E46}" type="slidenum">
              <a:rPr lang="nl-NL" smtClean="0"/>
              <a:pPr/>
              <a:t>4</a:t>
            </a:fld>
            <a:endParaRPr lang="nl-NL"/>
          </a:p>
        </p:txBody>
      </p:sp>
    </p:spTree>
    <p:extLst>
      <p:ext uri="{BB962C8B-B14F-4D97-AF65-F5344CB8AC3E}">
        <p14:creationId xmlns:p14="http://schemas.microsoft.com/office/powerpoint/2010/main" val="1159614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study population comprised the Belgian population aged 25 to 59 years at census 2001,</a:t>
            </a:r>
          </a:p>
          <a:p>
            <a:r>
              <a:rPr lang="en-GB" sz="1200" kern="1200" dirty="0">
                <a:solidFill>
                  <a:schemeClr val="tx1"/>
                </a:solidFill>
                <a:effectLst/>
                <a:latin typeface="+mn-lt"/>
                <a:ea typeface="+mn-ea"/>
                <a:cs typeface="+mn-cs"/>
              </a:rPr>
              <a:t>eligible for employment and in good health (N = 3,084,137).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Limiting the analyses to the 25 to 59-year olds excludes those who may be still studying (&lt;25 years) and those who are at the</a:t>
            </a:r>
          </a:p>
          <a:p>
            <a:r>
              <a:rPr lang="en-GB" sz="1200" kern="1200" dirty="0">
                <a:solidFill>
                  <a:schemeClr val="tx1"/>
                </a:solidFill>
                <a:effectLst/>
                <a:latin typeface="+mn-lt"/>
                <a:ea typeface="+mn-ea"/>
                <a:cs typeface="+mn-cs"/>
              </a:rPr>
              <a:t>end-of-career periods (60 and older), which leads to a more homogenous study population.</a:t>
            </a:r>
          </a:p>
          <a:p>
            <a:endParaRPr lang="en-GB" sz="1200" kern="1200" dirty="0">
              <a:solidFill>
                <a:schemeClr val="tx1"/>
              </a:solidFill>
              <a:effectLst/>
              <a:latin typeface="+mn-lt"/>
              <a:ea typeface="+mn-ea"/>
              <a:cs typeface="+mn-cs"/>
            </a:endParaRPr>
          </a:p>
          <a:p>
            <a:pPr marL="171450" indent="-171450">
              <a:buFontTx/>
              <a:buChar char="-"/>
            </a:pPr>
            <a:r>
              <a:rPr lang="en-GB" sz="1200" kern="1200" dirty="0">
                <a:solidFill>
                  <a:schemeClr val="tx1"/>
                </a:solidFill>
                <a:effectLst/>
                <a:latin typeface="+mn-lt"/>
                <a:ea typeface="+mn-ea"/>
                <a:cs typeface="+mn-cs"/>
              </a:rPr>
              <a:t>Moreover, to capture the population eligible for employment, students, retirees and people not working because of personal, social or health reasons as well as unemployed people not actively looking for a job were excluded from the study population. </a:t>
            </a:r>
          </a:p>
          <a:p>
            <a:pPr marL="171450" indent="-171450">
              <a:buFontTx/>
              <a:buChar char="-"/>
            </a:pPr>
            <a:endParaRPr lang="en-GB" sz="1200" kern="1200" dirty="0">
              <a:solidFill>
                <a:schemeClr val="tx1"/>
              </a:solidFill>
              <a:effectLst/>
              <a:latin typeface="+mn-lt"/>
              <a:ea typeface="+mn-ea"/>
              <a:cs typeface="+mn-cs"/>
            </a:endParaRPr>
          </a:p>
          <a:p>
            <a:pPr marL="171450" indent="-171450">
              <a:buFontTx/>
              <a:buChar char="-"/>
            </a:pPr>
            <a:r>
              <a:rPr lang="en-GB" sz="1200" kern="1200" dirty="0">
                <a:solidFill>
                  <a:schemeClr val="tx1"/>
                </a:solidFill>
                <a:effectLst/>
                <a:latin typeface="+mn-lt"/>
                <a:ea typeface="+mn-ea"/>
                <a:cs typeface="+mn-cs"/>
              </a:rPr>
              <a:t>To exclude a health selection effect, people that claimed to be in ‘fair’, ‘poor’ or ‘very poor’ health at the moment of the 2001 census</a:t>
            </a:r>
          </a:p>
          <a:p>
            <a:r>
              <a:rPr lang="en-GB" sz="1200" kern="1200" dirty="0">
                <a:solidFill>
                  <a:schemeClr val="tx1"/>
                </a:solidFill>
                <a:effectLst/>
                <a:latin typeface="+mn-lt"/>
                <a:ea typeface="+mn-ea"/>
                <a:cs typeface="+mn-cs"/>
              </a:rPr>
              <a:t>were also excluded from the analyses.</a:t>
            </a:r>
          </a:p>
          <a:p>
            <a:endParaRPr lang="en-US" dirty="0"/>
          </a:p>
        </p:txBody>
      </p:sp>
      <p:sp>
        <p:nvSpPr>
          <p:cNvPr id="4" name="Header Placeholder 3"/>
          <p:cNvSpPr>
            <a:spLocks noGrp="1"/>
          </p:cNvSpPr>
          <p:nvPr>
            <p:ph type="hdr" sz="quarter" idx="10"/>
          </p:nvPr>
        </p:nvSpPr>
        <p:spPr/>
        <p:txBody>
          <a:bodyPr/>
          <a:lstStyle/>
          <a:p>
            <a:r>
              <a:rPr lang="nl-NL"/>
              <a:t>Kop</a:t>
            </a:r>
          </a:p>
        </p:txBody>
      </p:sp>
      <p:sp>
        <p:nvSpPr>
          <p:cNvPr id="5" name="Date Placeholder 4"/>
          <p:cNvSpPr>
            <a:spLocks noGrp="1"/>
          </p:cNvSpPr>
          <p:nvPr>
            <p:ph type="dt" idx="11"/>
          </p:nvPr>
        </p:nvSpPr>
        <p:spPr/>
        <p:txBody>
          <a:bodyPr/>
          <a:lstStyle/>
          <a:p>
            <a:fld id="{9CE28F50-9BB5-8443-91F0-72C23D898F29}" type="datetime1">
              <a:rPr lang="en-GB" smtClean="0"/>
              <a:t>21/10/2019</a:t>
            </a:fld>
            <a:endParaRPr lang="nl-NL" dirty="0"/>
          </a:p>
        </p:txBody>
      </p:sp>
      <p:sp>
        <p:nvSpPr>
          <p:cNvPr id="6" name="Footer Placeholder 5"/>
          <p:cNvSpPr>
            <a:spLocks noGrp="1"/>
          </p:cNvSpPr>
          <p:nvPr>
            <p:ph type="ftr" sz="quarter" idx="12"/>
          </p:nvPr>
        </p:nvSpPr>
        <p:spPr/>
        <p:txBody>
          <a:bodyPr/>
          <a:lstStyle/>
          <a:p>
            <a:r>
              <a:rPr lang="nl-NL"/>
              <a:t>Voet</a:t>
            </a:r>
            <a:endParaRPr lang="nl-NL" dirty="0"/>
          </a:p>
        </p:txBody>
      </p:sp>
      <p:sp>
        <p:nvSpPr>
          <p:cNvPr id="7" name="Slide Number Placeholder 6"/>
          <p:cNvSpPr>
            <a:spLocks noGrp="1"/>
          </p:cNvSpPr>
          <p:nvPr>
            <p:ph type="sldNum" sz="quarter" idx="13"/>
          </p:nvPr>
        </p:nvSpPr>
        <p:spPr/>
        <p:txBody>
          <a:bodyPr/>
          <a:lstStyle/>
          <a:p>
            <a:fld id="{9FDDC29C-F309-0C44-B1DF-48E28FDE6E46}" type="slidenum">
              <a:rPr lang="nl-NL" smtClean="0"/>
              <a:pPr/>
              <a:t>5</a:t>
            </a:fld>
            <a:endParaRPr lang="nl-NL"/>
          </a:p>
        </p:txBody>
      </p:sp>
    </p:spTree>
    <p:extLst>
      <p:ext uri="{BB962C8B-B14F-4D97-AF65-F5344CB8AC3E}">
        <p14:creationId xmlns:p14="http://schemas.microsoft.com/office/powerpoint/2010/main" val="3100571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1200" kern="1200" dirty="0">
                <a:solidFill>
                  <a:schemeClr val="tx1"/>
                </a:solidFill>
                <a:effectLst/>
                <a:latin typeface="+mn-lt"/>
                <a:ea typeface="+mn-ea"/>
                <a:cs typeface="+mn-cs"/>
              </a:rPr>
              <a:t>COD were classified according to the ICD-10. The COD were grouped according to the chapters of ICD-10 (highlighted in grey in the cause-specific tables and called ‘major groups of COD’)). In addition, major single COD such as diabetes, ischaemic heart disease and transport accidents were examined separately.</a:t>
            </a:r>
          </a:p>
          <a:p>
            <a:pPr marL="171450" indent="-171450">
              <a:buFontTx/>
              <a:buChar char="-"/>
            </a:pPr>
            <a:endParaRPr lang="en-GB" sz="1200" kern="1200" dirty="0">
              <a:solidFill>
                <a:schemeClr val="tx1"/>
              </a:solidFill>
              <a:effectLst/>
              <a:latin typeface="+mn-lt"/>
              <a:ea typeface="+mn-ea"/>
              <a:cs typeface="+mn-cs"/>
            </a:endParaRPr>
          </a:p>
          <a:p>
            <a:pPr marL="171450" indent="-171450">
              <a:buFontTx/>
              <a:buChar char="-"/>
            </a:pPr>
            <a:r>
              <a:rPr lang="en-GB" sz="1200" kern="1200" dirty="0">
                <a:solidFill>
                  <a:schemeClr val="tx1"/>
                </a:solidFill>
                <a:effectLst/>
                <a:latin typeface="+mn-lt"/>
                <a:ea typeface="+mn-ea"/>
                <a:cs typeface="+mn-cs"/>
              </a:rPr>
              <a:t>Employment status at the time of the census 2001, contrasting employed and unemployed people who were actively looking for a job. </a:t>
            </a:r>
          </a:p>
          <a:p>
            <a:pPr marL="171450" indent="-171450">
              <a:buFontTx/>
              <a:buChar char="-"/>
            </a:pPr>
            <a:endParaRPr lang="en-GB" sz="1200" kern="1200" dirty="0">
              <a:solidFill>
                <a:schemeClr val="tx1"/>
              </a:solidFill>
              <a:effectLst/>
              <a:latin typeface="+mn-lt"/>
              <a:ea typeface="+mn-ea"/>
              <a:cs typeface="+mn-cs"/>
            </a:endParaRPr>
          </a:p>
          <a:p>
            <a:pPr marL="171450" indent="-171450">
              <a:buFontTx/>
              <a:buChar char="-"/>
            </a:pPr>
            <a:r>
              <a:rPr lang="en-GB" sz="1200" kern="1200" dirty="0">
                <a:solidFill>
                  <a:schemeClr val="tx1"/>
                </a:solidFill>
                <a:effectLst/>
                <a:latin typeface="+mn-lt"/>
                <a:ea typeface="+mn-ea"/>
                <a:cs typeface="+mn-cs"/>
              </a:rPr>
              <a:t>Educational attainment: lower secondary education or less (ISCED 0–2, “low”), upper secondary education (ISCED 3–4, “mid”), and tertiary education (ISCED 5–6, “high”). </a:t>
            </a:r>
          </a:p>
          <a:p>
            <a:pPr marL="171450" indent="-171450">
              <a:buFontTx/>
              <a:buChar char="-"/>
            </a:pPr>
            <a:endParaRPr lang="en-GB" sz="1200" kern="1200" dirty="0">
              <a:solidFill>
                <a:schemeClr val="tx1"/>
              </a:solidFill>
              <a:effectLst/>
              <a:latin typeface="+mn-lt"/>
              <a:ea typeface="+mn-ea"/>
              <a:cs typeface="+mn-cs"/>
            </a:endParaRPr>
          </a:p>
          <a:p>
            <a:pPr marL="171450" indent="-171450">
              <a:buFontTx/>
              <a:buChar char="-"/>
            </a:pPr>
            <a:r>
              <a:rPr lang="en-GB" sz="1200" kern="1200" dirty="0">
                <a:solidFill>
                  <a:schemeClr val="tx1"/>
                </a:solidFill>
                <a:effectLst/>
                <a:latin typeface="+mn-lt"/>
                <a:ea typeface="+mn-ea"/>
                <a:cs typeface="+mn-cs"/>
              </a:rPr>
              <a:t>Home ownership differentiates between tenants and owners of a dwelling. </a:t>
            </a:r>
          </a:p>
          <a:p>
            <a:pPr marL="171450" indent="-171450">
              <a:buFontTx/>
              <a:buChar char="-"/>
            </a:pPr>
            <a:endParaRPr lang="en-GB" sz="1200" kern="1200" dirty="0">
              <a:solidFill>
                <a:schemeClr val="tx1"/>
              </a:solidFill>
              <a:effectLst/>
              <a:latin typeface="+mn-lt"/>
              <a:ea typeface="+mn-ea"/>
              <a:cs typeface="+mn-cs"/>
            </a:endParaRPr>
          </a:p>
          <a:p>
            <a:pPr marL="171450" indent="-171450">
              <a:buFontTx/>
              <a:buChar char="-"/>
            </a:pPr>
            <a:r>
              <a:rPr lang="en-GB" sz="1200" kern="1200" dirty="0">
                <a:solidFill>
                  <a:schemeClr val="tx1"/>
                </a:solidFill>
                <a:effectLst/>
                <a:latin typeface="+mn-lt"/>
                <a:ea typeface="+mn-ea"/>
                <a:cs typeface="+mn-cs"/>
              </a:rPr>
              <a:t>Living situation discriminates people living without partner from people living with partner. </a:t>
            </a:r>
          </a:p>
          <a:p>
            <a:pPr marL="171450" indent="-171450">
              <a:buFontTx/>
              <a:buChar char="-"/>
            </a:pPr>
            <a:endParaRPr lang="en-GB" sz="1200" kern="1200" dirty="0">
              <a:solidFill>
                <a:schemeClr val="tx1"/>
              </a:solidFill>
              <a:effectLst/>
              <a:latin typeface="+mn-lt"/>
              <a:ea typeface="+mn-ea"/>
              <a:cs typeface="+mn-cs"/>
            </a:endParaRPr>
          </a:p>
          <a:p>
            <a:pPr marL="171450" indent="-171450">
              <a:buFontTx/>
              <a:buChar char="-"/>
            </a:pPr>
            <a:r>
              <a:rPr lang="en-GB" sz="1200" kern="1200" dirty="0">
                <a:solidFill>
                  <a:schemeClr val="tx1"/>
                </a:solidFill>
                <a:effectLst/>
                <a:latin typeface="+mn-lt"/>
                <a:ea typeface="+mn-ea"/>
                <a:cs typeface="+mn-cs"/>
              </a:rPr>
              <a:t>Migration background separates native Belgians from non-native Belgians.</a:t>
            </a:r>
          </a:p>
        </p:txBody>
      </p:sp>
      <p:sp>
        <p:nvSpPr>
          <p:cNvPr id="4" name="Header Placeholder 3"/>
          <p:cNvSpPr>
            <a:spLocks noGrp="1"/>
          </p:cNvSpPr>
          <p:nvPr>
            <p:ph type="hdr" sz="quarter" idx="10"/>
          </p:nvPr>
        </p:nvSpPr>
        <p:spPr/>
        <p:txBody>
          <a:bodyPr/>
          <a:lstStyle/>
          <a:p>
            <a:r>
              <a:rPr lang="nl-NL"/>
              <a:t>Kop</a:t>
            </a:r>
          </a:p>
        </p:txBody>
      </p:sp>
      <p:sp>
        <p:nvSpPr>
          <p:cNvPr id="5" name="Date Placeholder 4"/>
          <p:cNvSpPr>
            <a:spLocks noGrp="1"/>
          </p:cNvSpPr>
          <p:nvPr>
            <p:ph type="dt" idx="11"/>
          </p:nvPr>
        </p:nvSpPr>
        <p:spPr/>
        <p:txBody>
          <a:bodyPr/>
          <a:lstStyle/>
          <a:p>
            <a:fld id="{9CE28F50-9BB5-8443-91F0-72C23D898F29}" type="datetime1">
              <a:rPr lang="en-GB" smtClean="0"/>
              <a:t>21/10/2019</a:t>
            </a:fld>
            <a:endParaRPr lang="nl-NL" dirty="0"/>
          </a:p>
        </p:txBody>
      </p:sp>
      <p:sp>
        <p:nvSpPr>
          <p:cNvPr id="6" name="Footer Placeholder 5"/>
          <p:cNvSpPr>
            <a:spLocks noGrp="1"/>
          </p:cNvSpPr>
          <p:nvPr>
            <p:ph type="ftr" sz="quarter" idx="12"/>
          </p:nvPr>
        </p:nvSpPr>
        <p:spPr/>
        <p:txBody>
          <a:bodyPr/>
          <a:lstStyle/>
          <a:p>
            <a:r>
              <a:rPr lang="nl-NL"/>
              <a:t>Voet</a:t>
            </a:r>
            <a:endParaRPr lang="nl-NL" dirty="0"/>
          </a:p>
        </p:txBody>
      </p:sp>
      <p:sp>
        <p:nvSpPr>
          <p:cNvPr id="7" name="Slide Number Placeholder 6"/>
          <p:cNvSpPr>
            <a:spLocks noGrp="1"/>
          </p:cNvSpPr>
          <p:nvPr>
            <p:ph type="sldNum" sz="quarter" idx="13"/>
          </p:nvPr>
        </p:nvSpPr>
        <p:spPr/>
        <p:txBody>
          <a:bodyPr/>
          <a:lstStyle/>
          <a:p>
            <a:fld id="{9FDDC29C-F309-0C44-B1DF-48E28FDE6E46}" type="slidenum">
              <a:rPr lang="nl-NL" smtClean="0"/>
              <a:pPr/>
              <a:t>6</a:t>
            </a:fld>
            <a:endParaRPr lang="nl-NL"/>
          </a:p>
        </p:txBody>
      </p:sp>
    </p:spTree>
    <p:extLst>
      <p:ext uri="{BB962C8B-B14F-4D97-AF65-F5344CB8AC3E}">
        <p14:creationId xmlns:p14="http://schemas.microsoft.com/office/powerpoint/2010/main" val="3675603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a:t>
            </a:r>
            <a:r>
              <a:rPr lang="en-GB" sz="1100" kern="1200" dirty="0">
                <a:solidFill>
                  <a:schemeClr val="tx1"/>
                </a:solidFill>
                <a:effectLst/>
                <a:latin typeface="+mn-lt"/>
                <a:ea typeface="+mn-ea"/>
                <a:cs typeface="+mn-cs"/>
              </a:rPr>
              <a:t>First, for all-cause and cause-specific mortality, directly age-standardized mortality rates (ASMR) were calculated by employment status and gender, using the total Belgian population at the 2001 census as standard population. + Mortality rate difference (MRD) = ASMR of the unemployed - ASMR of the employed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mn-cs"/>
            </a:endParaRPr>
          </a:p>
          <a:p>
            <a:pPr marL="171450" indent="-171450">
              <a:buFontTx/>
              <a:buChar char="-"/>
            </a:pPr>
            <a:r>
              <a:rPr lang="en-GB" sz="1100" kern="1200" dirty="0">
                <a:solidFill>
                  <a:schemeClr val="tx1"/>
                </a:solidFill>
                <a:effectLst/>
                <a:latin typeface="+mn-lt"/>
                <a:ea typeface="+mn-ea"/>
                <a:cs typeface="+mn-cs"/>
              </a:rPr>
              <a:t>all-cause and cause-specific mortality rate ratios (MRR) were calculated using Poisson regression models. </a:t>
            </a:r>
          </a:p>
          <a:p>
            <a:pPr marL="628650" lvl="1" indent="-171450">
              <a:buFontTx/>
              <a:buChar char="-"/>
            </a:pPr>
            <a:r>
              <a:rPr lang="en-GB" sz="1100" kern="1200" dirty="0">
                <a:solidFill>
                  <a:schemeClr val="tx1"/>
                </a:solidFill>
                <a:effectLst/>
                <a:latin typeface="+mn-lt"/>
                <a:ea typeface="+mn-ea"/>
                <a:cs typeface="+mn-cs"/>
              </a:rPr>
              <a:t>In a first step, these models were only adjusted for attained age</a:t>
            </a:r>
          </a:p>
          <a:p>
            <a:pPr marL="628650" lvl="1" indent="-171450">
              <a:buFontTx/>
              <a:buChar char="-"/>
            </a:pPr>
            <a:r>
              <a:rPr lang="en-GB" sz="1100" kern="1200" dirty="0">
                <a:solidFill>
                  <a:schemeClr val="tx1"/>
                </a:solidFill>
                <a:effectLst/>
                <a:latin typeface="+mn-lt"/>
                <a:ea typeface="+mn-ea"/>
                <a:cs typeface="+mn-cs"/>
              </a:rPr>
              <a:t>in a second step, the other indicators of social disadvantage were added to the model. </a:t>
            </a:r>
          </a:p>
          <a:p>
            <a:pPr marL="628650" lvl="1" indent="-171450">
              <a:buFontTx/>
              <a:buChar char="-"/>
            </a:pPr>
            <a:endParaRPr lang="en-GB" sz="1100" kern="1200" dirty="0">
              <a:solidFill>
                <a:schemeClr val="tx1"/>
              </a:solidFill>
              <a:effectLst/>
              <a:latin typeface="+mn-lt"/>
              <a:ea typeface="+mn-ea"/>
              <a:cs typeface="+mn-cs"/>
            </a:endParaRPr>
          </a:p>
          <a:p>
            <a:pPr marL="171450" lvl="1" indent="-171450" algn="l" defTabSz="914400" rtl="0" eaLnBrk="1" latinLnBrk="0" hangingPunct="1">
              <a:buFontTx/>
              <a:buChar char="-"/>
            </a:pPr>
            <a:r>
              <a:rPr lang="en-GB" sz="1100" kern="1200" dirty="0">
                <a:solidFill>
                  <a:schemeClr val="tx1"/>
                </a:solidFill>
                <a:effectLst/>
                <a:latin typeface="+mn-lt"/>
                <a:ea typeface="+mn-ea"/>
                <a:cs typeface="+mn-cs"/>
              </a:rPr>
              <a:t>Furthermore, for all-cause mortality the association between the cross-classifications of employment status and the other measures of social disadvantage was assessed using both ASMR and MRR. </a:t>
            </a:r>
          </a:p>
          <a:p>
            <a:pPr marL="171450" lvl="1" indent="-171450" algn="l" defTabSz="914400" rtl="0" eaLnBrk="1" latinLnBrk="0" hangingPunct="1">
              <a:buFontTx/>
              <a:buChar char="-"/>
            </a:pPr>
            <a:endParaRPr lang="en-GB" sz="1100" kern="1200" dirty="0">
              <a:solidFill>
                <a:schemeClr val="tx1"/>
              </a:solidFill>
              <a:effectLst/>
              <a:latin typeface="+mn-lt"/>
              <a:ea typeface="+mn-ea"/>
              <a:cs typeface="+mn-cs"/>
            </a:endParaRPr>
          </a:p>
          <a:p>
            <a:pPr marL="171450" lvl="1" indent="-171450" algn="l" defTabSz="914400" rtl="0" eaLnBrk="1" latinLnBrk="0" hangingPunct="1">
              <a:buFontTx/>
              <a:buChar char="-"/>
            </a:pPr>
            <a:r>
              <a:rPr lang="en-GB" sz="1100" kern="1200" dirty="0">
                <a:solidFill>
                  <a:schemeClr val="tx1"/>
                </a:solidFill>
                <a:effectLst/>
                <a:latin typeface="+mn-lt"/>
                <a:ea typeface="+mn-ea"/>
                <a:cs typeface="+mn-cs"/>
              </a:rPr>
              <a:t>Additionally, we performed some sensitivity analysis among the ‘unhealthy group’. We assessed whether the association between employment status and all-cause and cause-specific mortality holds true among the unhealthy group as well. To study this, both ASMR and MRR were calculated for all-cause and cause-specific mortality.</a:t>
            </a:r>
          </a:p>
        </p:txBody>
      </p:sp>
      <p:sp>
        <p:nvSpPr>
          <p:cNvPr id="4" name="Header Placeholder 3"/>
          <p:cNvSpPr>
            <a:spLocks noGrp="1"/>
          </p:cNvSpPr>
          <p:nvPr>
            <p:ph type="hdr" sz="quarter" idx="10"/>
          </p:nvPr>
        </p:nvSpPr>
        <p:spPr/>
        <p:txBody>
          <a:bodyPr/>
          <a:lstStyle/>
          <a:p>
            <a:r>
              <a:rPr lang="nl-NL"/>
              <a:t>Kop</a:t>
            </a:r>
          </a:p>
        </p:txBody>
      </p:sp>
      <p:sp>
        <p:nvSpPr>
          <p:cNvPr id="5" name="Date Placeholder 4"/>
          <p:cNvSpPr>
            <a:spLocks noGrp="1"/>
          </p:cNvSpPr>
          <p:nvPr>
            <p:ph type="dt" idx="11"/>
          </p:nvPr>
        </p:nvSpPr>
        <p:spPr/>
        <p:txBody>
          <a:bodyPr/>
          <a:lstStyle/>
          <a:p>
            <a:fld id="{9CE28F50-9BB5-8443-91F0-72C23D898F29}" type="datetime1">
              <a:rPr lang="en-GB" smtClean="0"/>
              <a:t>21/10/2019</a:t>
            </a:fld>
            <a:endParaRPr lang="nl-NL" dirty="0"/>
          </a:p>
        </p:txBody>
      </p:sp>
      <p:sp>
        <p:nvSpPr>
          <p:cNvPr id="6" name="Footer Placeholder 5"/>
          <p:cNvSpPr>
            <a:spLocks noGrp="1"/>
          </p:cNvSpPr>
          <p:nvPr>
            <p:ph type="ftr" sz="quarter" idx="12"/>
          </p:nvPr>
        </p:nvSpPr>
        <p:spPr/>
        <p:txBody>
          <a:bodyPr/>
          <a:lstStyle/>
          <a:p>
            <a:r>
              <a:rPr lang="nl-NL"/>
              <a:t>Voet</a:t>
            </a:r>
            <a:endParaRPr lang="nl-NL" dirty="0"/>
          </a:p>
        </p:txBody>
      </p:sp>
      <p:sp>
        <p:nvSpPr>
          <p:cNvPr id="7" name="Slide Number Placeholder 6"/>
          <p:cNvSpPr>
            <a:spLocks noGrp="1"/>
          </p:cNvSpPr>
          <p:nvPr>
            <p:ph type="sldNum" sz="quarter" idx="13"/>
          </p:nvPr>
        </p:nvSpPr>
        <p:spPr/>
        <p:txBody>
          <a:bodyPr/>
          <a:lstStyle/>
          <a:p>
            <a:fld id="{9FDDC29C-F309-0C44-B1DF-48E28FDE6E46}" type="slidenum">
              <a:rPr lang="nl-NL" smtClean="0"/>
              <a:pPr/>
              <a:t>7</a:t>
            </a:fld>
            <a:endParaRPr lang="nl-NL"/>
          </a:p>
        </p:txBody>
      </p:sp>
    </p:spTree>
    <p:extLst>
      <p:ext uri="{BB962C8B-B14F-4D97-AF65-F5344CB8AC3E}">
        <p14:creationId xmlns:p14="http://schemas.microsoft.com/office/powerpoint/2010/main" val="242315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Compared with employed men and women, the unemployed were more likely to be in a socially disadvantaged position. While women were more often higher educated than men, both unemployed men and women were more often lower educated compared with their employed counterparts. Almost three out of four employed men and women were owner of a dwelling, but this percentage decreased among the unemployed to about 50% of the unemployed men and 60% of the unemployed women. Among men, the unemployed were more likely to be living without partner, whereas the majority of the women was living with a partner even if the proportion of women living without partner was higher among the unemployed. Finally, the percentage of men and women with a migrant background was higher among the unemployed than among the employed.</a:t>
            </a:r>
          </a:p>
          <a:p>
            <a:endParaRPr lang="en-US" dirty="0"/>
          </a:p>
        </p:txBody>
      </p:sp>
      <p:sp>
        <p:nvSpPr>
          <p:cNvPr id="4" name="Header Placeholder 3"/>
          <p:cNvSpPr>
            <a:spLocks noGrp="1"/>
          </p:cNvSpPr>
          <p:nvPr>
            <p:ph type="hdr" sz="quarter" idx="10"/>
          </p:nvPr>
        </p:nvSpPr>
        <p:spPr/>
        <p:txBody>
          <a:bodyPr/>
          <a:lstStyle/>
          <a:p>
            <a:r>
              <a:rPr lang="nl-NL"/>
              <a:t>Kop</a:t>
            </a:r>
          </a:p>
        </p:txBody>
      </p:sp>
      <p:sp>
        <p:nvSpPr>
          <p:cNvPr id="5" name="Date Placeholder 4"/>
          <p:cNvSpPr>
            <a:spLocks noGrp="1"/>
          </p:cNvSpPr>
          <p:nvPr>
            <p:ph type="dt" idx="11"/>
          </p:nvPr>
        </p:nvSpPr>
        <p:spPr/>
        <p:txBody>
          <a:bodyPr/>
          <a:lstStyle/>
          <a:p>
            <a:fld id="{9CE28F50-9BB5-8443-91F0-72C23D898F29}" type="datetime1">
              <a:rPr lang="en-GB" smtClean="0"/>
              <a:t>21/10/2019</a:t>
            </a:fld>
            <a:endParaRPr lang="nl-NL" dirty="0"/>
          </a:p>
        </p:txBody>
      </p:sp>
      <p:sp>
        <p:nvSpPr>
          <p:cNvPr id="6" name="Footer Placeholder 5"/>
          <p:cNvSpPr>
            <a:spLocks noGrp="1"/>
          </p:cNvSpPr>
          <p:nvPr>
            <p:ph type="ftr" sz="quarter" idx="12"/>
          </p:nvPr>
        </p:nvSpPr>
        <p:spPr/>
        <p:txBody>
          <a:bodyPr/>
          <a:lstStyle/>
          <a:p>
            <a:r>
              <a:rPr lang="nl-NL"/>
              <a:t>Voet</a:t>
            </a:r>
            <a:endParaRPr lang="nl-NL" dirty="0"/>
          </a:p>
        </p:txBody>
      </p:sp>
      <p:sp>
        <p:nvSpPr>
          <p:cNvPr id="7" name="Slide Number Placeholder 6"/>
          <p:cNvSpPr>
            <a:spLocks noGrp="1"/>
          </p:cNvSpPr>
          <p:nvPr>
            <p:ph type="sldNum" sz="quarter" idx="13"/>
          </p:nvPr>
        </p:nvSpPr>
        <p:spPr/>
        <p:txBody>
          <a:bodyPr/>
          <a:lstStyle/>
          <a:p>
            <a:fld id="{9FDDC29C-F309-0C44-B1DF-48E28FDE6E46}" type="slidenum">
              <a:rPr lang="nl-NL" smtClean="0"/>
              <a:pPr/>
              <a:t>8</a:t>
            </a:fld>
            <a:endParaRPr lang="nl-NL"/>
          </a:p>
        </p:txBody>
      </p:sp>
    </p:spTree>
    <p:extLst>
      <p:ext uri="{BB962C8B-B14F-4D97-AF65-F5344CB8AC3E}">
        <p14:creationId xmlns:p14="http://schemas.microsoft.com/office/powerpoint/2010/main" val="1236106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nl-NL"/>
              <a:t>Kop</a:t>
            </a:r>
          </a:p>
        </p:txBody>
      </p:sp>
      <p:sp>
        <p:nvSpPr>
          <p:cNvPr id="5" name="Date Placeholder 4"/>
          <p:cNvSpPr>
            <a:spLocks noGrp="1"/>
          </p:cNvSpPr>
          <p:nvPr>
            <p:ph type="dt" idx="11"/>
          </p:nvPr>
        </p:nvSpPr>
        <p:spPr/>
        <p:txBody>
          <a:bodyPr/>
          <a:lstStyle/>
          <a:p>
            <a:fld id="{9CE28F50-9BB5-8443-91F0-72C23D898F29}" type="datetime1">
              <a:rPr lang="en-GB" smtClean="0"/>
              <a:t>21/10/2019</a:t>
            </a:fld>
            <a:endParaRPr lang="nl-NL" dirty="0"/>
          </a:p>
        </p:txBody>
      </p:sp>
      <p:sp>
        <p:nvSpPr>
          <p:cNvPr id="6" name="Footer Placeholder 5"/>
          <p:cNvSpPr>
            <a:spLocks noGrp="1"/>
          </p:cNvSpPr>
          <p:nvPr>
            <p:ph type="ftr" sz="quarter" idx="12"/>
          </p:nvPr>
        </p:nvSpPr>
        <p:spPr/>
        <p:txBody>
          <a:bodyPr/>
          <a:lstStyle/>
          <a:p>
            <a:r>
              <a:rPr lang="nl-NL"/>
              <a:t>Voet</a:t>
            </a:r>
            <a:endParaRPr lang="nl-NL" dirty="0"/>
          </a:p>
        </p:txBody>
      </p:sp>
      <p:sp>
        <p:nvSpPr>
          <p:cNvPr id="7" name="Slide Number Placeholder 6"/>
          <p:cNvSpPr>
            <a:spLocks noGrp="1"/>
          </p:cNvSpPr>
          <p:nvPr>
            <p:ph type="sldNum" sz="quarter" idx="13"/>
          </p:nvPr>
        </p:nvSpPr>
        <p:spPr/>
        <p:txBody>
          <a:bodyPr/>
          <a:lstStyle/>
          <a:p>
            <a:fld id="{9FDDC29C-F309-0C44-B1DF-48E28FDE6E46}" type="slidenum">
              <a:rPr lang="nl-NL" smtClean="0"/>
              <a:pPr/>
              <a:t>9</a:t>
            </a:fld>
            <a:endParaRPr lang="nl-NL"/>
          </a:p>
        </p:txBody>
      </p:sp>
    </p:spTree>
    <p:extLst>
      <p:ext uri="{BB962C8B-B14F-4D97-AF65-F5344CB8AC3E}">
        <p14:creationId xmlns:p14="http://schemas.microsoft.com/office/powerpoint/2010/main" val="3451929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cherm met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1" y="0"/>
            <a:ext cx="12200916" cy="6858000"/>
          </a:xfrm>
        </p:spPr>
        <p:txBody>
          <a:bodyPr anchor="ctr" anchorCtr="0">
            <a:normAutofit/>
          </a:bodyPr>
          <a:lstStyle>
            <a:lvl1pPr marL="0" indent="0" algn="ctr">
              <a:buNone/>
              <a:defRPr sz="1400" baseline="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nl-NL" dirty="0"/>
          </a:p>
        </p:txBody>
      </p:sp>
      <p:sp>
        <p:nvSpPr>
          <p:cNvPr id="5" name="Text Placeholder 4"/>
          <p:cNvSpPr>
            <a:spLocks noGrp="1"/>
          </p:cNvSpPr>
          <p:nvPr>
            <p:ph type="body" sz="quarter" idx="15" hasCustomPrompt="1"/>
          </p:nvPr>
        </p:nvSpPr>
        <p:spPr>
          <a:xfrm rot="10800000">
            <a:off x="6771756" y="-46294"/>
            <a:ext cx="5456238" cy="6950587"/>
          </a:xfrm>
          <a:custGeom>
            <a:avLst/>
            <a:gdLst>
              <a:gd name="connsiteX0" fmla="*/ 0 w 5456238"/>
              <a:gd name="connsiteY0" fmla="*/ 14160500 h 14160500"/>
              <a:gd name="connsiteX1" fmla="*/ 0 w 5456238"/>
              <a:gd name="connsiteY1" fmla="*/ 0 h 14160500"/>
              <a:gd name="connsiteX2" fmla="*/ 5456238 w 5456238"/>
              <a:gd name="connsiteY2" fmla="*/ 14160500 h 14160500"/>
              <a:gd name="connsiteX3" fmla="*/ 0 w 5456238"/>
              <a:gd name="connsiteY3" fmla="*/ 14160500 h 14160500"/>
              <a:gd name="connsiteX0" fmla="*/ 0 w 5456238"/>
              <a:gd name="connsiteY0" fmla="*/ 14160500 h 14160500"/>
              <a:gd name="connsiteX1" fmla="*/ 0 w 5456238"/>
              <a:gd name="connsiteY1" fmla="*/ 0 h 14160500"/>
              <a:gd name="connsiteX2" fmla="*/ 2080048 w 5456238"/>
              <a:gd name="connsiteY2" fmla="*/ 539314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766438 w 5456238"/>
              <a:gd name="connsiteY2" fmla="*/ 704112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800758 w 5456238"/>
              <a:gd name="connsiteY2" fmla="*/ 7144121 h 14160500"/>
              <a:gd name="connsiteX3" fmla="*/ 5456238 w 5456238"/>
              <a:gd name="connsiteY3" fmla="*/ 14160500 h 14160500"/>
              <a:gd name="connsiteX4" fmla="*/ 0 w 5456238"/>
              <a:gd name="connsiteY4" fmla="*/ 14160500 h 14160500"/>
              <a:gd name="connsiteX0" fmla="*/ 0 w 5456238"/>
              <a:gd name="connsiteY0" fmla="*/ 7122252 h 7122252"/>
              <a:gd name="connsiteX1" fmla="*/ 0 w 5456238"/>
              <a:gd name="connsiteY1" fmla="*/ 0 h 7122252"/>
              <a:gd name="connsiteX2" fmla="*/ 2800758 w 5456238"/>
              <a:gd name="connsiteY2" fmla="*/ 105873 h 7122252"/>
              <a:gd name="connsiteX3" fmla="*/ 5456238 w 5456238"/>
              <a:gd name="connsiteY3" fmla="*/ 7122252 h 7122252"/>
              <a:gd name="connsiteX4" fmla="*/ 0 w 5456238"/>
              <a:gd name="connsiteY4" fmla="*/ 7122252 h 7122252"/>
              <a:gd name="connsiteX0" fmla="*/ 0 w 5456238"/>
              <a:gd name="connsiteY0" fmla="*/ 7122252 h 7122252"/>
              <a:gd name="connsiteX1" fmla="*/ 0 w 5456238"/>
              <a:gd name="connsiteY1" fmla="*/ 0 h 7122252"/>
              <a:gd name="connsiteX2" fmla="*/ 2835077 w 5456238"/>
              <a:gd name="connsiteY2" fmla="*/ 174539 h 7122252"/>
              <a:gd name="connsiteX3" fmla="*/ 5456238 w 5456238"/>
              <a:gd name="connsiteY3" fmla="*/ 7122252 h 7122252"/>
              <a:gd name="connsiteX4" fmla="*/ 0 w 5456238"/>
              <a:gd name="connsiteY4" fmla="*/ 7122252 h 7122252"/>
              <a:gd name="connsiteX0" fmla="*/ 0 w 5456238"/>
              <a:gd name="connsiteY0" fmla="*/ 7053586 h 7053586"/>
              <a:gd name="connsiteX1" fmla="*/ 34320 w 5456238"/>
              <a:gd name="connsiteY1" fmla="*/ 0 h 7053586"/>
              <a:gd name="connsiteX2" fmla="*/ 2835077 w 5456238"/>
              <a:gd name="connsiteY2" fmla="*/ 105873 h 7053586"/>
              <a:gd name="connsiteX3" fmla="*/ 5456238 w 5456238"/>
              <a:gd name="connsiteY3" fmla="*/ 7053586 h 7053586"/>
              <a:gd name="connsiteX4" fmla="*/ 0 w 5456238"/>
              <a:gd name="connsiteY4" fmla="*/ 7053586 h 7053586"/>
              <a:gd name="connsiteX0" fmla="*/ 68638 w 5524876"/>
              <a:gd name="connsiteY0" fmla="*/ 7019253 h 7019253"/>
              <a:gd name="connsiteX1" fmla="*/ 0 w 5524876"/>
              <a:gd name="connsiteY1" fmla="*/ 0 h 7019253"/>
              <a:gd name="connsiteX2" fmla="*/ 2903715 w 5524876"/>
              <a:gd name="connsiteY2" fmla="*/ 71540 h 7019253"/>
              <a:gd name="connsiteX3" fmla="*/ 5524876 w 5524876"/>
              <a:gd name="connsiteY3" fmla="*/ 7019253 h 7019253"/>
              <a:gd name="connsiteX4" fmla="*/ 68638 w 5524876"/>
              <a:gd name="connsiteY4" fmla="*/ 7019253 h 7019253"/>
              <a:gd name="connsiteX0" fmla="*/ 0 w 5456238"/>
              <a:gd name="connsiteY0" fmla="*/ 6950587 h 6950587"/>
              <a:gd name="connsiteX1" fmla="*/ 34320 w 5456238"/>
              <a:gd name="connsiteY1" fmla="*/ 0 h 6950587"/>
              <a:gd name="connsiteX2" fmla="*/ 2835077 w 5456238"/>
              <a:gd name="connsiteY2" fmla="*/ 2874 h 6950587"/>
              <a:gd name="connsiteX3" fmla="*/ 5456238 w 5456238"/>
              <a:gd name="connsiteY3" fmla="*/ 6950587 h 6950587"/>
              <a:gd name="connsiteX4" fmla="*/ 0 w 5456238"/>
              <a:gd name="connsiteY4" fmla="*/ 6950587 h 695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238" h="6950587">
                <a:moveTo>
                  <a:pt x="0" y="6950587"/>
                </a:moveTo>
                <a:lnTo>
                  <a:pt x="34320" y="0"/>
                </a:lnTo>
                <a:lnTo>
                  <a:pt x="2835077" y="2874"/>
                </a:lnTo>
                <a:lnTo>
                  <a:pt x="5456238" y="6950587"/>
                </a:lnTo>
                <a:lnTo>
                  <a:pt x="0" y="6950587"/>
                </a:lnTo>
                <a:close/>
              </a:path>
            </a:pathLst>
          </a:custGeom>
          <a:solidFill>
            <a:schemeClr val="bg1">
              <a:alpha val="60000"/>
            </a:schemeClr>
          </a:solidFill>
        </p:spPr>
        <p:txBody>
          <a:bodyPr/>
          <a:lstStyle>
            <a:lvl1pPr>
              <a:defRPr baseline="0"/>
            </a:lvl1pPr>
          </a:lstStyle>
          <a:p>
            <a:pPr lvl="0"/>
            <a:r>
              <a:rPr lang="en-US" dirty="0"/>
              <a:t> </a:t>
            </a:r>
          </a:p>
        </p:txBody>
      </p:sp>
      <p:sp>
        <p:nvSpPr>
          <p:cNvPr id="3" name="Ondertitel 2"/>
          <p:cNvSpPr>
            <a:spLocks noGrp="1"/>
          </p:cNvSpPr>
          <p:nvPr>
            <p:ph type="subTitle" idx="1" hasCustomPrompt="1"/>
          </p:nvPr>
        </p:nvSpPr>
        <p:spPr>
          <a:xfrm>
            <a:off x="731838" y="2532948"/>
            <a:ext cx="4310091"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 van de presentatie</a:t>
            </a:r>
          </a:p>
        </p:txBody>
      </p:sp>
      <p:sp>
        <p:nvSpPr>
          <p:cNvPr id="4" name="Titel 3"/>
          <p:cNvSpPr>
            <a:spLocks noGrp="1"/>
          </p:cNvSpPr>
          <p:nvPr>
            <p:ph type="title" hasCustomPrompt="1"/>
          </p:nvPr>
        </p:nvSpPr>
        <p:spPr>
          <a:xfrm>
            <a:off x="731838" y="2057160"/>
            <a:ext cx="5341547" cy="424150"/>
          </a:xfrm>
        </p:spPr>
        <p:txBody>
          <a:bodyPr tIns="36000" rIns="90000" bIns="0"/>
          <a:lstStyle>
            <a:lvl1pPr>
              <a:defRPr sz="2800" strike="noStrike" baseline="0"/>
            </a:lvl1pPr>
          </a:lstStyle>
          <a:p>
            <a:r>
              <a:rPr lang="nl-NL" dirty="0"/>
              <a:t>titel van de presentatie</a:t>
            </a:r>
          </a:p>
        </p:txBody>
      </p:sp>
      <p:sp>
        <p:nvSpPr>
          <p:cNvPr id="6" name="Tijdelijke aanduiding voor tekst 5"/>
          <p:cNvSpPr>
            <a:spLocks noGrp="1"/>
          </p:cNvSpPr>
          <p:nvPr>
            <p:ph type="body" sz="quarter" idx="13" hasCustomPrompt="1"/>
          </p:nvPr>
        </p:nvSpPr>
        <p:spPr>
          <a:xfrm>
            <a:off x="731838" y="4123235"/>
            <a:ext cx="2397601" cy="294302"/>
          </a:xfrm>
          <a:solidFill>
            <a:schemeClr val="bg1">
              <a:lumMod val="85000"/>
              <a:alpha val="92000"/>
            </a:schemeClr>
          </a:solidFill>
        </p:spPr>
        <p:txBody>
          <a:bodyPr wrap="none" tIns="36000" bIns="36000">
            <a:spAutoFit/>
          </a:bodyPr>
          <a:lstStyle>
            <a:lvl1pPr>
              <a:defRPr>
                <a:solidFill>
                  <a:schemeClr val="tx1"/>
                </a:solidFill>
              </a:defRPr>
            </a:lvl1pPr>
          </a:lstStyle>
          <a:p>
            <a:pPr lvl="0"/>
            <a:r>
              <a:rPr lang="nl-NL" dirty="0"/>
              <a:t>Naam van </a:t>
            </a:r>
            <a:r>
              <a:rPr lang="nl-NL"/>
              <a:t>de spreker</a:t>
            </a:r>
            <a:endParaRPr lang="nl-NL" dirty="0"/>
          </a:p>
        </p:txBody>
      </p:sp>
      <p:sp>
        <p:nvSpPr>
          <p:cNvPr id="10" name="Vrije vorm 10"/>
          <p:cNvSpPr/>
          <p:nvPr userDrawn="1"/>
        </p:nvSpPr>
        <p:spPr>
          <a:xfrm>
            <a:off x="14515399" y="205186"/>
            <a:ext cx="5456232" cy="14159428"/>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xt Placeholder 4"/>
          <p:cNvSpPr>
            <a:spLocks noGrp="1"/>
          </p:cNvSpPr>
          <p:nvPr>
            <p:ph type="body" sz="quarter" idx="16" hasCustomPrompt="1"/>
          </p:nvPr>
        </p:nvSpPr>
        <p:spPr>
          <a:xfrm rot="10800000">
            <a:off x="8830367" y="-88986"/>
            <a:ext cx="3406702" cy="6993230"/>
          </a:xfrm>
          <a:custGeom>
            <a:avLst/>
            <a:gdLst>
              <a:gd name="connsiteX0" fmla="*/ 0 w 5456238"/>
              <a:gd name="connsiteY0" fmla="*/ 14160500 h 14160500"/>
              <a:gd name="connsiteX1" fmla="*/ 0 w 5456238"/>
              <a:gd name="connsiteY1" fmla="*/ 0 h 14160500"/>
              <a:gd name="connsiteX2" fmla="*/ 5456238 w 5456238"/>
              <a:gd name="connsiteY2" fmla="*/ 14160500 h 14160500"/>
              <a:gd name="connsiteX3" fmla="*/ 0 w 5456238"/>
              <a:gd name="connsiteY3" fmla="*/ 14160500 h 14160500"/>
              <a:gd name="connsiteX0" fmla="*/ 0 w 5456238"/>
              <a:gd name="connsiteY0" fmla="*/ 14160500 h 14160500"/>
              <a:gd name="connsiteX1" fmla="*/ 0 w 5456238"/>
              <a:gd name="connsiteY1" fmla="*/ 0 h 14160500"/>
              <a:gd name="connsiteX2" fmla="*/ 2080048 w 5456238"/>
              <a:gd name="connsiteY2" fmla="*/ 539314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766438 w 5456238"/>
              <a:gd name="connsiteY2" fmla="*/ 7041122 h 14160500"/>
              <a:gd name="connsiteX3" fmla="*/ 5456238 w 5456238"/>
              <a:gd name="connsiteY3" fmla="*/ 14160500 h 14160500"/>
              <a:gd name="connsiteX4" fmla="*/ 0 w 5456238"/>
              <a:gd name="connsiteY4" fmla="*/ 14160500 h 14160500"/>
              <a:gd name="connsiteX0" fmla="*/ 0 w 5456238"/>
              <a:gd name="connsiteY0" fmla="*/ 14160500 h 14160500"/>
              <a:gd name="connsiteX1" fmla="*/ 0 w 5456238"/>
              <a:gd name="connsiteY1" fmla="*/ 0 h 14160500"/>
              <a:gd name="connsiteX2" fmla="*/ 2800758 w 5456238"/>
              <a:gd name="connsiteY2" fmla="*/ 7144121 h 14160500"/>
              <a:gd name="connsiteX3" fmla="*/ 5456238 w 5456238"/>
              <a:gd name="connsiteY3" fmla="*/ 14160500 h 14160500"/>
              <a:gd name="connsiteX4" fmla="*/ 0 w 5456238"/>
              <a:gd name="connsiteY4" fmla="*/ 14160500 h 14160500"/>
              <a:gd name="connsiteX0" fmla="*/ 0 w 5456238"/>
              <a:gd name="connsiteY0" fmla="*/ 7122252 h 7122252"/>
              <a:gd name="connsiteX1" fmla="*/ 0 w 5456238"/>
              <a:gd name="connsiteY1" fmla="*/ 0 h 7122252"/>
              <a:gd name="connsiteX2" fmla="*/ 2800758 w 5456238"/>
              <a:gd name="connsiteY2" fmla="*/ 105873 h 7122252"/>
              <a:gd name="connsiteX3" fmla="*/ 5456238 w 5456238"/>
              <a:gd name="connsiteY3" fmla="*/ 7122252 h 7122252"/>
              <a:gd name="connsiteX4" fmla="*/ 0 w 5456238"/>
              <a:gd name="connsiteY4" fmla="*/ 7122252 h 7122252"/>
              <a:gd name="connsiteX0" fmla="*/ 0 w 5456238"/>
              <a:gd name="connsiteY0" fmla="*/ 7122252 h 7122252"/>
              <a:gd name="connsiteX1" fmla="*/ 0 w 5456238"/>
              <a:gd name="connsiteY1" fmla="*/ 0 h 7122252"/>
              <a:gd name="connsiteX2" fmla="*/ 2835077 w 5456238"/>
              <a:gd name="connsiteY2" fmla="*/ 174539 h 7122252"/>
              <a:gd name="connsiteX3" fmla="*/ 5456238 w 5456238"/>
              <a:gd name="connsiteY3" fmla="*/ 7122252 h 7122252"/>
              <a:gd name="connsiteX4" fmla="*/ 0 w 5456238"/>
              <a:gd name="connsiteY4" fmla="*/ 7122252 h 7122252"/>
              <a:gd name="connsiteX0" fmla="*/ 0 w 5456238"/>
              <a:gd name="connsiteY0" fmla="*/ 7053586 h 7053586"/>
              <a:gd name="connsiteX1" fmla="*/ 34320 w 5456238"/>
              <a:gd name="connsiteY1" fmla="*/ 0 h 7053586"/>
              <a:gd name="connsiteX2" fmla="*/ 2835077 w 5456238"/>
              <a:gd name="connsiteY2" fmla="*/ 105873 h 7053586"/>
              <a:gd name="connsiteX3" fmla="*/ 5456238 w 5456238"/>
              <a:gd name="connsiteY3" fmla="*/ 7053586 h 7053586"/>
              <a:gd name="connsiteX4" fmla="*/ 0 w 5456238"/>
              <a:gd name="connsiteY4" fmla="*/ 7053586 h 7053586"/>
              <a:gd name="connsiteX0" fmla="*/ 68638 w 5524876"/>
              <a:gd name="connsiteY0" fmla="*/ 7019253 h 7019253"/>
              <a:gd name="connsiteX1" fmla="*/ 0 w 5524876"/>
              <a:gd name="connsiteY1" fmla="*/ 0 h 7019253"/>
              <a:gd name="connsiteX2" fmla="*/ 2903715 w 5524876"/>
              <a:gd name="connsiteY2" fmla="*/ 71540 h 7019253"/>
              <a:gd name="connsiteX3" fmla="*/ 5524876 w 5524876"/>
              <a:gd name="connsiteY3" fmla="*/ 7019253 h 7019253"/>
              <a:gd name="connsiteX4" fmla="*/ 68638 w 5524876"/>
              <a:gd name="connsiteY4" fmla="*/ 7019253 h 7019253"/>
              <a:gd name="connsiteX0" fmla="*/ 0 w 5456238"/>
              <a:gd name="connsiteY0" fmla="*/ 6950587 h 6950587"/>
              <a:gd name="connsiteX1" fmla="*/ 34320 w 5456238"/>
              <a:gd name="connsiteY1" fmla="*/ 0 h 6950587"/>
              <a:gd name="connsiteX2" fmla="*/ 2835077 w 5456238"/>
              <a:gd name="connsiteY2" fmla="*/ 2874 h 6950587"/>
              <a:gd name="connsiteX3" fmla="*/ 5456238 w 5456238"/>
              <a:gd name="connsiteY3" fmla="*/ 6950587 h 6950587"/>
              <a:gd name="connsiteX4" fmla="*/ 0 w 5456238"/>
              <a:gd name="connsiteY4" fmla="*/ 6950587 h 6950587"/>
              <a:gd name="connsiteX0" fmla="*/ 2048480 w 5421918"/>
              <a:gd name="connsiteY0" fmla="*/ 6975987 h 6975987"/>
              <a:gd name="connsiteX1" fmla="*/ 0 w 5421918"/>
              <a:gd name="connsiteY1" fmla="*/ 0 h 6975987"/>
              <a:gd name="connsiteX2" fmla="*/ 2800757 w 5421918"/>
              <a:gd name="connsiteY2" fmla="*/ 2874 h 6975987"/>
              <a:gd name="connsiteX3" fmla="*/ 5421918 w 5421918"/>
              <a:gd name="connsiteY3" fmla="*/ 6950587 h 6975987"/>
              <a:gd name="connsiteX4" fmla="*/ 2048480 w 5421918"/>
              <a:gd name="connsiteY4" fmla="*/ 6975987 h 6975987"/>
              <a:gd name="connsiteX0" fmla="*/ 92680 w 3466118"/>
              <a:gd name="connsiteY0" fmla="*/ 7026787 h 7026787"/>
              <a:gd name="connsiteX1" fmla="*/ 0 w 3466118"/>
              <a:gd name="connsiteY1" fmla="*/ 0 h 7026787"/>
              <a:gd name="connsiteX2" fmla="*/ 844957 w 3466118"/>
              <a:gd name="connsiteY2" fmla="*/ 53674 h 7026787"/>
              <a:gd name="connsiteX3" fmla="*/ 3466118 w 3466118"/>
              <a:gd name="connsiteY3" fmla="*/ 7001387 h 7026787"/>
              <a:gd name="connsiteX4" fmla="*/ 92680 w 3466118"/>
              <a:gd name="connsiteY4" fmla="*/ 7026787 h 7026787"/>
              <a:gd name="connsiteX0" fmla="*/ 67280 w 3440718"/>
              <a:gd name="connsiteY0" fmla="*/ 6973113 h 6973113"/>
              <a:gd name="connsiteX1" fmla="*/ 0 w 3440718"/>
              <a:gd name="connsiteY1" fmla="*/ 47926 h 6973113"/>
              <a:gd name="connsiteX2" fmla="*/ 819557 w 3440718"/>
              <a:gd name="connsiteY2" fmla="*/ 0 h 6973113"/>
              <a:gd name="connsiteX3" fmla="*/ 3440718 w 3440718"/>
              <a:gd name="connsiteY3" fmla="*/ 6947713 h 6973113"/>
              <a:gd name="connsiteX4" fmla="*/ 67280 w 3440718"/>
              <a:gd name="connsiteY4" fmla="*/ 6973113 h 6973113"/>
              <a:gd name="connsiteX0" fmla="*/ 759956 w 4133394"/>
              <a:gd name="connsiteY0" fmla="*/ 7146810 h 7146810"/>
              <a:gd name="connsiteX1" fmla="*/ 0 w 4133394"/>
              <a:gd name="connsiteY1" fmla="*/ 0 h 7146810"/>
              <a:gd name="connsiteX2" fmla="*/ 692676 w 4133394"/>
              <a:gd name="connsiteY2" fmla="*/ 221623 h 7146810"/>
              <a:gd name="connsiteX3" fmla="*/ 1512233 w 4133394"/>
              <a:gd name="connsiteY3" fmla="*/ 173697 h 7146810"/>
              <a:gd name="connsiteX4" fmla="*/ 4133394 w 4133394"/>
              <a:gd name="connsiteY4" fmla="*/ 7121410 h 7146810"/>
              <a:gd name="connsiteX5" fmla="*/ 759956 w 4133394"/>
              <a:gd name="connsiteY5" fmla="*/ 7146810 h 7146810"/>
              <a:gd name="connsiteX0" fmla="*/ 307545 w 3680983"/>
              <a:gd name="connsiteY0" fmla="*/ 6973113 h 6973113"/>
              <a:gd name="connsiteX1" fmla="*/ 240265 w 3680983"/>
              <a:gd name="connsiteY1" fmla="*/ 47926 h 6973113"/>
              <a:gd name="connsiteX2" fmla="*/ 1059822 w 3680983"/>
              <a:gd name="connsiteY2" fmla="*/ 0 h 6973113"/>
              <a:gd name="connsiteX3" fmla="*/ 3680983 w 3680983"/>
              <a:gd name="connsiteY3" fmla="*/ 6947713 h 6973113"/>
              <a:gd name="connsiteX4" fmla="*/ 307545 w 3680983"/>
              <a:gd name="connsiteY4" fmla="*/ 6973113 h 6973113"/>
              <a:gd name="connsiteX0" fmla="*/ 303537 w 3688314"/>
              <a:gd name="connsiteY0" fmla="*/ 6984454 h 6984454"/>
              <a:gd name="connsiteX1" fmla="*/ 247596 w 3688314"/>
              <a:gd name="connsiteY1" fmla="*/ 47926 h 6984454"/>
              <a:gd name="connsiteX2" fmla="*/ 1067153 w 3688314"/>
              <a:gd name="connsiteY2" fmla="*/ 0 h 6984454"/>
              <a:gd name="connsiteX3" fmla="*/ 3688314 w 3688314"/>
              <a:gd name="connsiteY3" fmla="*/ 6947713 h 6984454"/>
              <a:gd name="connsiteX4" fmla="*/ 303537 w 3688314"/>
              <a:gd name="connsiteY4" fmla="*/ 6984454 h 6984454"/>
              <a:gd name="connsiteX0" fmla="*/ 104578 w 3489355"/>
              <a:gd name="connsiteY0" fmla="*/ 6984454 h 6984454"/>
              <a:gd name="connsiteX1" fmla="*/ 48637 w 3489355"/>
              <a:gd name="connsiteY1" fmla="*/ 47926 h 6984454"/>
              <a:gd name="connsiteX2" fmla="*/ 868194 w 3489355"/>
              <a:gd name="connsiteY2" fmla="*/ 0 h 6984454"/>
              <a:gd name="connsiteX3" fmla="*/ 3489355 w 3489355"/>
              <a:gd name="connsiteY3" fmla="*/ 6947713 h 6984454"/>
              <a:gd name="connsiteX4" fmla="*/ 104578 w 3489355"/>
              <a:gd name="connsiteY4" fmla="*/ 6984454 h 6984454"/>
              <a:gd name="connsiteX0" fmla="*/ 55941 w 3440718"/>
              <a:gd name="connsiteY0" fmla="*/ 6984454 h 6984454"/>
              <a:gd name="connsiteX1" fmla="*/ 0 w 3440718"/>
              <a:gd name="connsiteY1" fmla="*/ 47926 h 6984454"/>
              <a:gd name="connsiteX2" fmla="*/ 819557 w 3440718"/>
              <a:gd name="connsiteY2" fmla="*/ 0 h 6984454"/>
              <a:gd name="connsiteX3" fmla="*/ 3440718 w 3440718"/>
              <a:gd name="connsiteY3" fmla="*/ 6947713 h 6984454"/>
              <a:gd name="connsiteX4" fmla="*/ 55941 w 3440718"/>
              <a:gd name="connsiteY4" fmla="*/ 6984454 h 6984454"/>
              <a:gd name="connsiteX0" fmla="*/ 55941 w 3440718"/>
              <a:gd name="connsiteY0" fmla="*/ 7004570 h 7004570"/>
              <a:gd name="connsiteX1" fmla="*/ 0 w 3440718"/>
              <a:gd name="connsiteY1" fmla="*/ 0 h 7004570"/>
              <a:gd name="connsiteX2" fmla="*/ 819557 w 3440718"/>
              <a:gd name="connsiteY2" fmla="*/ 20116 h 7004570"/>
              <a:gd name="connsiteX3" fmla="*/ 3440718 w 3440718"/>
              <a:gd name="connsiteY3" fmla="*/ 6967829 h 7004570"/>
              <a:gd name="connsiteX4" fmla="*/ 55941 w 3440718"/>
              <a:gd name="connsiteY4" fmla="*/ 7004570 h 7004570"/>
              <a:gd name="connsiteX0" fmla="*/ 21925 w 3406702"/>
              <a:gd name="connsiteY0" fmla="*/ 6984454 h 6984454"/>
              <a:gd name="connsiteX1" fmla="*/ 0 w 3406702"/>
              <a:gd name="connsiteY1" fmla="*/ 36585 h 6984454"/>
              <a:gd name="connsiteX2" fmla="*/ 785541 w 3406702"/>
              <a:gd name="connsiteY2" fmla="*/ 0 h 6984454"/>
              <a:gd name="connsiteX3" fmla="*/ 3406702 w 3406702"/>
              <a:gd name="connsiteY3" fmla="*/ 6947713 h 6984454"/>
              <a:gd name="connsiteX4" fmla="*/ 21925 w 3406702"/>
              <a:gd name="connsiteY4" fmla="*/ 6984454 h 6984454"/>
              <a:gd name="connsiteX0" fmla="*/ 21925 w 3406702"/>
              <a:gd name="connsiteY0" fmla="*/ 7004570 h 7004570"/>
              <a:gd name="connsiteX1" fmla="*/ 0 w 3406702"/>
              <a:gd name="connsiteY1" fmla="*/ 0 h 7004570"/>
              <a:gd name="connsiteX2" fmla="*/ 785541 w 3406702"/>
              <a:gd name="connsiteY2" fmla="*/ 20116 h 7004570"/>
              <a:gd name="connsiteX3" fmla="*/ 3406702 w 3406702"/>
              <a:gd name="connsiteY3" fmla="*/ 6967829 h 7004570"/>
              <a:gd name="connsiteX4" fmla="*/ 21925 w 3406702"/>
              <a:gd name="connsiteY4" fmla="*/ 7004570 h 7004570"/>
              <a:gd name="connsiteX0" fmla="*/ 21925 w 3406702"/>
              <a:gd name="connsiteY0" fmla="*/ 6993230 h 6993230"/>
              <a:gd name="connsiteX1" fmla="*/ 0 w 3406702"/>
              <a:gd name="connsiteY1" fmla="*/ 0 h 6993230"/>
              <a:gd name="connsiteX2" fmla="*/ 785541 w 3406702"/>
              <a:gd name="connsiteY2" fmla="*/ 8776 h 6993230"/>
              <a:gd name="connsiteX3" fmla="*/ 3406702 w 3406702"/>
              <a:gd name="connsiteY3" fmla="*/ 6956489 h 6993230"/>
              <a:gd name="connsiteX4" fmla="*/ 21925 w 3406702"/>
              <a:gd name="connsiteY4" fmla="*/ 6993230 h 6993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6702" h="6993230">
                <a:moveTo>
                  <a:pt x="21925" y="6993230"/>
                </a:moveTo>
                <a:cubicBezTo>
                  <a:pt x="14617" y="4677274"/>
                  <a:pt x="7308" y="2315956"/>
                  <a:pt x="0" y="0"/>
                </a:cubicBezTo>
                <a:lnTo>
                  <a:pt x="785541" y="8776"/>
                </a:lnTo>
                <a:lnTo>
                  <a:pt x="3406702" y="6956489"/>
                </a:lnTo>
                <a:lnTo>
                  <a:pt x="21925" y="6993230"/>
                </a:lnTo>
                <a:close/>
              </a:path>
            </a:pathLst>
          </a:custGeom>
          <a:solidFill>
            <a:schemeClr val="bg1">
              <a:alpha val="60000"/>
            </a:schemeClr>
          </a:solidFill>
        </p:spPr>
        <p:txBody>
          <a:bodyPr/>
          <a:lstStyle>
            <a:lvl1pPr>
              <a:defRPr baseline="0"/>
            </a:lvl1pPr>
          </a:lstStyle>
          <a:p>
            <a:pPr lvl="0"/>
            <a:r>
              <a:rPr lang="en-US" dirty="0"/>
              <a:t> </a:t>
            </a:r>
          </a:p>
        </p:txBody>
      </p:sp>
      <p:sp>
        <p:nvSpPr>
          <p:cNvPr id="22" name="Text Placeholder 20"/>
          <p:cNvSpPr>
            <a:spLocks noGrp="1"/>
          </p:cNvSpPr>
          <p:nvPr>
            <p:ph type="body" sz="quarter" idx="17" hasCustomPrompt="1"/>
          </p:nvPr>
        </p:nvSpPr>
        <p:spPr>
          <a:xfrm rot="10800000">
            <a:off x="11009219" y="709339"/>
            <a:ext cx="1198801" cy="3112446"/>
          </a:xfrm>
          <a:prstGeom prst="rtTriangle">
            <a:avLst/>
          </a:prstGeom>
          <a:solidFill>
            <a:schemeClr val="accent2"/>
          </a:solidFill>
        </p:spPr>
        <p:txBody>
          <a:bodyPr/>
          <a:lstStyle>
            <a:lvl5pPr marL="1244600" indent="0">
              <a:buNone/>
              <a:defRPr baseline="0"/>
            </a:lvl5pPr>
          </a:lstStyle>
          <a:p>
            <a:pPr lvl="4"/>
            <a:r>
              <a:rPr lang="en-US" dirty="0"/>
              <a:t> </a:t>
            </a:r>
          </a:p>
        </p:txBody>
      </p:sp>
      <p:sp>
        <p:nvSpPr>
          <p:cNvPr id="17" name="Tijdelijke aanduiding voor tekst 16"/>
          <p:cNvSpPr>
            <a:spLocks noGrp="1"/>
          </p:cNvSpPr>
          <p:nvPr>
            <p:ph type="body" sz="quarter" idx="14" hasCustomPrompt="1"/>
          </p:nvPr>
        </p:nvSpPr>
        <p:spPr>
          <a:xfrm>
            <a:off x="595254" y="268585"/>
            <a:ext cx="3355200" cy="1184400"/>
          </a:xfrm>
          <a:blipFill>
            <a:blip r:embed="rId2"/>
            <a:stretch>
              <a:fillRect/>
            </a:stretch>
          </a:blipFill>
        </p:spPr>
        <p:txBody>
          <a:bodyPr/>
          <a:lstStyle/>
          <a:p>
            <a:pPr lvl="0"/>
            <a:r>
              <a:rPr lang="en-GB" dirty="0"/>
              <a:t> </a:t>
            </a:r>
          </a:p>
        </p:txBody>
      </p:sp>
    </p:spTree>
    <p:extLst>
      <p:ext uri="{BB962C8B-B14F-4D97-AF65-F5344CB8AC3E}">
        <p14:creationId xmlns:p14="http://schemas.microsoft.com/office/powerpoint/2010/main" val="1116013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ndertitel, tekst en één foto">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07-06-2018</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21-10-2019</a:t>
            </a:fld>
            <a:r>
              <a:rPr lang="nl-NL"/>
              <a:t> | </a:t>
            </a:r>
            <a:fld id="{2DAB09C5-3251-4B47-B002-D03712DC64C3}" type="slidenum">
              <a:rPr lang="nl-NL" smtClean="0"/>
              <a:pPr/>
              <a:t>‹#›</a:t>
            </a:fld>
            <a:endParaRPr lang="nl-NL" dirty="0"/>
          </a:p>
        </p:txBody>
      </p:sp>
      <p:sp>
        <p:nvSpPr>
          <p:cNvPr id="4" name="Tijdelijke aanduiding voor tekst 3"/>
          <p:cNvSpPr>
            <a:spLocks noGrp="1"/>
          </p:cNvSpPr>
          <p:nvPr>
            <p:ph type="body" sz="quarter" idx="13"/>
          </p:nvPr>
        </p:nvSpPr>
        <p:spPr>
          <a:xfrm>
            <a:off x="634795" y="1990140"/>
            <a:ext cx="6232170" cy="33648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jdelijke aanduiding voor afbeelding 2"/>
          <p:cNvSpPr>
            <a:spLocks noGrp="1"/>
          </p:cNvSpPr>
          <p:nvPr>
            <p:ph type="pic" sz="quarter" idx="14"/>
          </p:nvPr>
        </p:nvSpPr>
        <p:spPr>
          <a:xfrm>
            <a:off x="7404847" y="683763"/>
            <a:ext cx="4126753" cy="4671220"/>
          </a:xfrm>
        </p:spPr>
        <p:txBody>
          <a:bodyPr tIns="144000"/>
          <a:lstStyle>
            <a:lvl1pPr algn="ctr">
              <a:defRPr sz="1200"/>
            </a:lvl1pPr>
          </a:lstStyle>
          <a:p>
            <a:r>
              <a:rPr lang="en-US"/>
              <a:t>Click icon to add picture</a:t>
            </a:r>
            <a:endParaRPr lang="en-GB"/>
          </a:p>
        </p:txBody>
      </p:sp>
      <p:sp>
        <p:nvSpPr>
          <p:cNvPr id="13" name="Titel 3"/>
          <p:cNvSpPr>
            <a:spLocks noGrp="1"/>
          </p:cNvSpPr>
          <p:nvPr>
            <p:ph type="title"/>
          </p:nvPr>
        </p:nvSpPr>
        <p:spPr>
          <a:xfrm>
            <a:off x="731838" y="711463"/>
            <a:ext cx="5338800" cy="341050"/>
          </a:xfrm>
        </p:spPr>
        <p:txBody>
          <a:bodyPr tIns="36000" bIns="0"/>
          <a:lstStyle>
            <a:lvl1pPr>
              <a:defRPr sz="2200" strike="noStrike" baseline="0"/>
            </a:lvl1pPr>
          </a:lstStyle>
          <a:p>
            <a:r>
              <a:rPr lang="en-US"/>
              <a:t>Click to edit Master title style</a:t>
            </a:r>
            <a:endParaRPr lang="nl-NL" dirty="0"/>
          </a:p>
        </p:txBody>
      </p:sp>
      <p:sp>
        <p:nvSpPr>
          <p:cNvPr id="14"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ondertitel, tekst en 2 foto's">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07-06-2018</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21-10-2019</a:t>
            </a:fld>
            <a:r>
              <a:rPr lang="nl-NL"/>
              <a:t> | </a:t>
            </a:r>
            <a:fld id="{2DAB09C5-3251-4B47-B002-D03712DC64C3}" type="slidenum">
              <a:rPr lang="nl-NL" smtClean="0"/>
              <a:pPr/>
              <a:t>‹#›</a:t>
            </a:fld>
            <a:endParaRPr lang="nl-NL" dirty="0"/>
          </a:p>
        </p:txBody>
      </p:sp>
      <p:sp>
        <p:nvSpPr>
          <p:cNvPr id="4" name="Tijdelijke aanduiding voor tekst 3"/>
          <p:cNvSpPr>
            <a:spLocks noGrp="1"/>
          </p:cNvSpPr>
          <p:nvPr>
            <p:ph type="body" sz="quarter" idx="13"/>
          </p:nvPr>
        </p:nvSpPr>
        <p:spPr>
          <a:xfrm>
            <a:off x="634795" y="1990140"/>
            <a:ext cx="6232170" cy="33648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jdelijke aanduiding voor afbeelding 2"/>
          <p:cNvSpPr>
            <a:spLocks noGrp="1"/>
          </p:cNvSpPr>
          <p:nvPr>
            <p:ph type="pic" sz="quarter" idx="14"/>
          </p:nvPr>
        </p:nvSpPr>
        <p:spPr>
          <a:xfrm>
            <a:off x="7404847" y="683763"/>
            <a:ext cx="4177553" cy="2241177"/>
          </a:xfrm>
        </p:spPr>
        <p:txBody>
          <a:bodyPr tIns="144000"/>
          <a:lstStyle>
            <a:lvl1pPr algn="ctr">
              <a:defRPr sz="1200"/>
            </a:lvl1pPr>
          </a:lstStyle>
          <a:p>
            <a:r>
              <a:rPr lang="en-US"/>
              <a:t>Click icon to add picture</a:t>
            </a:r>
            <a:endParaRPr lang="en-GB"/>
          </a:p>
        </p:txBody>
      </p:sp>
      <p:sp>
        <p:nvSpPr>
          <p:cNvPr id="10" name="Tijdelijke aanduiding voor afbeelding 2"/>
          <p:cNvSpPr>
            <a:spLocks noGrp="1"/>
          </p:cNvSpPr>
          <p:nvPr>
            <p:ph type="pic" sz="quarter" idx="15"/>
          </p:nvPr>
        </p:nvSpPr>
        <p:spPr>
          <a:xfrm>
            <a:off x="7404846" y="3113806"/>
            <a:ext cx="4177553" cy="2241177"/>
          </a:xfrm>
        </p:spPr>
        <p:txBody>
          <a:bodyPr tIns="144000"/>
          <a:lstStyle>
            <a:lvl1pPr algn="ctr">
              <a:defRPr sz="1200"/>
            </a:lvl1pPr>
          </a:lstStyle>
          <a:p>
            <a:r>
              <a:rPr lang="en-US"/>
              <a:t>Click icon to add picture</a:t>
            </a:r>
            <a:endParaRPr lang="en-GB"/>
          </a:p>
        </p:txBody>
      </p:sp>
      <p:sp>
        <p:nvSpPr>
          <p:cNvPr id="14" name="Titel 3"/>
          <p:cNvSpPr>
            <a:spLocks noGrp="1"/>
          </p:cNvSpPr>
          <p:nvPr>
            <p:ph type="title"/>
          </p:nvPr>
        </p:nvSpPr>
        <p:spPr>
          <a:xfrm>
            <a:off x="731838" y="711463"/>
            <a:ext cx="5338800" cy="341050"/>
          </a:xfrm>
        </p:spPr>
        <p:txBody>
          <a:bodyPr tIns="36000" bIns="0"/>
          <a:lstStyle>
            <a:lvl1pPr>
              <a:defRPr sz="2200" strike="noStrike" baseline="0"/>
            </a:lvl1pPr>
          </a:lstStyle>
          <a:p>
            <a:r>
              <a:rPr lang="en-US"/>
              <a:t>Click to edit Master title style</a:t>
            </a:r>
            <a:endParaRPr lang="nl-NL" dirty="0"/>
          </a:p>
        </p:txBody>
      </p:sp>
      <p:sp>
        <p:nvSpPr>
          <p:cNvPr id="15"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ondertitel en tekst - driehoek">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07-06-2018</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21-10-2019</a:t>
            </a:fld>
            <a:r>
              <a:rPr lang="nl-NL"/>
              <a:t> | </a:t>
            </a:r>
            <a:fld id="{2DAB09C5-3251-4B47-B002-D03712DC64C3}" type="slidenum">
              <a:rPr lang="nl-NL" smtClean="0"/>
              <a:pPr/>
              <a:t>‹#›</a:t>
            </a:fld>
            <a:endParaRPr lang="nl-NL" dirty="0"/>
          </a:p>
        </p:txBody>
      </p:sp>
      <p:sp>
        <p:nvSpPr>
          <p:cNvPr id="4" name="Tijdelijke aanduiding voor tekst 3"/>
          <p:cNvSpPr>
            <a:spLocks noGrp="1"/>
          </p:cNvSpPr>
          <p:nvPr>
            <p:ph type="body" sz="quarter" idx="13"/>
          </p:nvPr>
        </p:nvSpPr>
        <p:spPr>
          <a:xfrm>
            <a:off x="634795" y="1990140"/>
            <a:ext cx="7975805"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20"/>
          <p:cNvSpPr>
            <a:spLocks noGrp="1"/>
          </p:cNvSpPr>
          <p:nvPr>
            <p:ph type="body" sz="quarter" idx="17" hasCustomPrompt="1"/>
          </p:nvPr>
        </p:nvSpPr>
        <p:spPr>
          <a:xfrm rot="10800000">
            <a:off x="10634792" y="2198072"/>
            <a:ext cx="1560357" cy="4051154"/>
          </a:xfrm>
          <a:prstGeom prst="rtTriangle">
            <a:avLst/>
          </a:prstGeom>
          <a:solidFill>
            <a:schemeClr val="accent2"/>
          </a:solidFill>
        </p:spPr>
        <p:txBody>
          <a:bodyPr/>
          <a:lstStyle>
            <a:lvl5pPr marL="1244600" indent="0">
              <a:buNone/>
              <a:defRPr baseline="0"/>
            </a:lvl5pPr>
          </a:lstStyle>
          <a:p>
            <a:pPr lvl="4"/>
            <a:r>
              <a:rPr lang="en-US" dirty="0"/>
              <a:t> </a:t>
            </a:r>
          </a:p>
        </p:txBody>
      </p:sp>
      <p:sp>
        <p:nvSpPr>
          <p:cNvPr id="16" name="Titel 3"/>
          <p:cNvSpPr>
            <a:spLocks noGrp="1"/>
          </p:cNvSpPr>
          <p:nvPr>
            <p:ph type="title"/>
          </p:nvPr>
        </p:nvSpPr>
        <p:spPr>
          <a:xfrm>
            <a:off x="731838" y="711463"/>
            <a:ext cx="4614862" cy="341050"/>
          </a:xfrm>
        </p:spPr>
        <p:txBody>
          <a:bodyPr tIns="36000" bIns="0"/>
          <a:lstStyle>
            <a:lvl1pPr>
              <a:defRPr sz="2200" strike="noStrike" baseline="0"/>
            </a:lvl1pPr>
          </a:lstStyle>
          <a:p>
            <a:r>
              <a:rPr lang="en-US"/>
              <a:t>Click to edit Master title style</a:t>
            </a:r>
            <a:endParaRPr lang="nl-NL" dirty="0"/>
          </a:p>
        </p:txBody>
      </p:sp>
      <p:sp>
        <p:nvSpPr>
          <p:cNvPr id="17"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ndertitel en achtergrond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4293" y="0"/>
            <a:ext cx="12196294" cy="5984875"/>
          </a:xfrm>
        </p:spPr>
        <p:txBody>
          <a:bodyPr lIns="2880000" tIns="1475999" rIns="2880000" anchor="t" anchorCtr="0">
            <a:normAutofit/>
          </a:bodyPr>
          <a:lstStyle>
            <a:lvl1pPr marL="0" indent="0" algn="ctr">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nl-NL" dirty="0"/>
          </a:p>
        </p:txBody>
      </p:sp>
      <p:sp>
        <p:nvSpPr>
          <p:cNvPr id="8" name="Tijdelijke aanduiding voor voettekst 7"/>
          <p:cNvSpPr>
            <a:spLocks noGrp="1"/>
          </p:cNvSpPr>
          <p:nvPr>
            <p:ph type="ftr" sz="quarter" idx="10"/>
          </p:nvPr>
        </p:nvSpPr>
        <p:spPr/>
        <p:txBody>
          <a:bodyPr/>
          <a:lstStyle/>
          <a:p>
            <a:r>
              <a:rPr lang="nl-NL"/>
              <a:t>07-06-2018</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21-10-2019</a:t>
            </a:fld>
            <a:r>
              <a:rPr lang="nl-NL"/>
              <a:t> | </a:t>
            </a:r>
            <a:fld id="{2DAB09C5-3251-4B47-B002-D03712DC64C3}" type="slidenum">
              <a:rPr lang="nl-NL" smtClean="0"/>
              <a:pPr/>
              <a:t>‹#›</a:t>
            </a:fld>
            <a:endParaRPr lang="nl-NL" dirty="0"/>
          </a:p>
        </p:txBody>
      </p:sp>
      <p:sp>
        <p:nvSpPr>
          <p:cNvPr id="4" name="Tijdelijke aanduiding voor tekst 3"/>
          <p:cNvSpPr>
            <a:spLocks noGrp="1"/>
          </p:cNvSpPr>
          <p:nvPr>
            <p:ph type="body" sz="quarter" idx="13"/>
          </p:nvPr>
        </p:nvSpPr>
        <p:spPr>
          <a:xfrm>
            <a:off x="634795" y="1990140"/>
            <a:ext cx="3552825" cy="3467100"/>
          </a:xfrm>
        </p:spPr>
        <p:txBody>
          <a:bodyPr/>
          <a:lstStyle>
            <a:lvl1pPr>
              <a:buClr>
                <a:schemeClr val="bg1"/>
              </a:buClr>
              <a:defRPr sz="1400">
                <a:solidFill>
                  <a:schemeClr val="bg1"/>
                </a:solidFill>
              </a:defRPr>
            </a:lvl1pPr>
            <a:lvl2pPr>
              <a:buClr>
                <a:schemeClr val="bg1"/>
              </a:buClr>
              <a:defRPr sz="1200">
                <a:solidFill>
                  <a:schemeClr val="bg1"/>
                </a:solidFill>
              </a:defRPr>
            </a:lvl2pPr>
            <a:lvl3pPr>
              <a:buClr>
                <a:schemeClr val="bg1"/>
              </a:buCl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20"/>
          <p:cNvSpPr>
            <a:spLocks noGrp="1"/>
          </p:cNvSpPr>
          <p:nvPr>
            <p:ph type="body" sz="quarter" idx="17" hasCustomPrompt="1"/>
          </p:nvPr>
        </p:nvSpPr>
        <p:spPr>
          <a:xfrm rot="10800000">
            <a:off x="10634792" y="2198072"/>
            <a:ext cx="1560357" cy="4051154"/>
          </a:xfrm>
          <a:prstGeom prst="rtTriangle">
            <a:avLst/>
          </a:prstGeom>
          <a:solidFill>
            <a:schemeClr val="accent2"/>
          </a:solidFill>
        </p:spPr>
        <p:txBody>
          <a:bodyPr/>
          <a:lstStyle>
            <a:lvl5pPr marL="1244600" indent="0">
              <a:buNone/>
              <a:defRPr baseline="0"/>
            </a:lvl5pPr>
          </a:lstStyle>
          <a:p>
            <a:pPr lvl="4"/>
            <a:r>
              <a:rPr lang="en-US" dirty="0"/>
              <a:t> </a:t>
            </a:r>
          </a:p>
        </p:txBody>
      </p:sp>
      <p:sp>
        <p:nvSpPr>
          <p:cNvPr id="16" name="Titel 3"/>
          <p:cNvSpPr>
            <a:spLocks noGrp="1"/>
          </p:cNvSpPr>
          <p:nvPr>
            <p:ph type="title"/>
          </p:nvPr>
        </p:nvSpPr>
        <p:spPr>
          <a:xfrm>
            <a:off x="731838" y="711463"/>
            <a:ext cx="5338800" cy="341050"/>
          </a:xfrm>
        </p:spPr>
        <p:txBody>
          <a:bodyPr tIns="36000" bIns="0"/>
          <a:lstStyle>
            <a:lvl1pPr>
              <a:defRPr sz="2200" strike="noStrike" baseline="0"/>
            </a:lvl1pPr>
          </a:lstStyle>
          <a:p>
            <a:r>
              <a:rPr lang="en-US"/>
              <a:t>Click to edit Master title style</a:t>
            </a:r>
            <a:endParaRPr lang="nl-NL" dirty="0"/>
          </a:p>
        </p:txBody>
      </p:sp>
      <p:sp>
        <p:nvSpPr>
          <p:cNvPr id="17"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ndertitel en grafiek">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07-06-2018</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21-10-2019</a:t>
            </a:fld>
            <a:r>
              <a:rPr lang="nl-NL"/>
              <a:t> | </a:t>
            </a:r>
            <a:fld id="{2DAB09C5-3251-4B47-B002-D03712DC64C3}" type="slidenum">
              <a:rPr lang="nl-NL" smtClean="0"/>
              <a:pPr/>
              <a:t>‹#›</a:t>
            </a:fld>
            <a:endParaRPr lang="nl-NL" dirty="0"/>
          </a:p>
        </p:txBody>
      </p:sp>
      <p:sp>
        <p:nvSpPr>
          <p:cNvPr id="4" name="Tijdelijke aanduiding voor tekst 3"/>
          <p:cNvSpPr>
            <a:spLocks noGrp="1"/>
          </p:cNvSpPr>
          <p:nvPr>
            <p:ph type="body" sz="quarter" idx="13"/>
          </p:nvPr>
        </p:nvSpPr>
        <p:spPr>
          <a:xfrm>
            <a:off x="634795" y="1990140"/>
            <a:ext cx="4371920" cy="33648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jdelijke aanduiding voor grafiek 4"/>
          <p:cNvSpPr>
            <a:spLocks noGrp="1"/>
          </p:cNvSpPr>
          <p:nvPr>
            <p:ph type="chart" sz="quarter" idx="14"/>
          </p:nvPr>
        </p:nvSpPr>
        <p:spPr>
          <a:xfrm>
            <a:off x="5636302" y="1990725"/>
            <a:ext cx="5717498" cy="3363913"/>
          </a:xfrm>
        </p:spPr>
        <p:txBody>
          <a:bodyPr/>
          <a:lstStyle>
            <a:lvl1pPr algn="ctr">
              <a:defRPr/>
            </a:lvl1pPr>
          </a:lstStyle>
          <a:p>
            <a:r>
              <a:rPr lang="en-US"/>
              <a:t>Click icon to add chart</a:t>
            </a:r>
            <a:endParaRPr lang="en-GB"/>
          </a:p>
        </p:txBody>
      </p:sp>
      <p:sp>
        <p:nvSpPr>
          <p:cNvPr id="13" name="Titel 3"/>
          <p:cNvSpPr>
            <a:spLocks noGrp="1"/>
          </p:cNvSpPr>
          <p:nvPr>
            <p:ph type="title"/>
          </p:nvPr>
        </p:nvSpPr>
        <p:spPr>
          <a:xfrm>
            <a:off x="731838" y="711463"/>
            <a:ext cx="5338800" cy="341050"/>
          </a:xfrm>
        </p:spPr>
        <p:txBody>
          <a:bodyPr tIns="36000" bIns="0"/>
          <a:lstStyle>
            <a:lvl1pPr>
              <a:defRPr sz="2200" strike="noStrike" baseline="0"/>
            </a:lvl1pPr>
          </a:lstStyle>
          <a:p>
            <a:r>
              <a:rPr lang="en-US"/>
              <a:t>Click to edit Master title style</a:t>
            </a:r>
            <a:endParaRPr lang="nl-NL" dirty="0"/>
          </a:p>
        </p:txBody>
      </p:sp>
      <p:sp>
        <p:nvSpPr>
          <p:cNvPr id="14"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ondertitel en tabel">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07-06-2018</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21-10-2019</a:t>
            </a:fld>
            <a:r>
              <a:rPr lang="nl-NL"/>
              <a:t> | </a:t>
            </a:r>
            <a:fld id="{2DAB09C5-3251-4B47-B002-D03712DC64C3}" type="slidenum">
              <a:rPr lang="nl-NL" smtClean="0"/>
              <a:pPr/>
              <a:t>‹#›</a:t>
            </a:fld>
            <a:endParaRPr lang="nl-NL" dirty="0"/>
          </a:p>
        </p:txBody>
      </p:sp>
      <p:sp>
        <p:nvSpPr>
          <p:cNvPr id="3" name="Tijdelijke aanduiding voor tabel 2"/>
          <p:cNvSpPr>
            <a:spLocks noGrp="1"/>
          </p:cNvSpPr>
          <p:nvPr>
            <p:ph type="tbl" sz="quarter" idx="15"/>
          </p:nvPr>
        </p:nvSpPr>
        <p:spPr>
          <a:xfrm>
            <a:off x="731839" y="1843089"/>
            <a:ext cx="8412161" cy="3688282"/>
          </a:xfrm>
        </p:spPr>
        <p:txBody>
          <a:bodyPr/>
          <a:lstStyle>
            <a:lvl1pPr algn="ctr">
              <a:defRPr/>
            </a:lvl1pPr>
          </a:lstStyle>
          <a:p>
            <a:r>
              <a:rPr lang="en-US"/>
              <a:t>Click icon to add table</a:t>
            </a:r>
            <a:endParaRPr lang="en-GB"/>
          </a:p>
        </p:txBody>
      </p:sp>
      <p:sp>
        <p:nvSpPr>
          <p:cNvPr id="10" name="Titel 3"/>
          <p:cNvSpPr>
            <a:spLocks noGrp="1"/>
          </p:cNvSpPr>
          <p:nvPr>
            <p:ph type="title"/>
          </p:nvPr>
        </p:nvSpPr>
        <p:spPr>
          <a:xfrm>
            <a:off x="731838" y="711463"/>
            <a:ext cx="5338800" cy="341050"/>
          </a:xfrm>
        </p:spPr>
        <p:txBody>
          <a:bodyPr tIns="36000" bIns="0"/>
          <a:lstStyle>
            <a:lvl1pPr>
              <a:defRPr sz="2200" strike="noStrike" baseline="0"/>
            </a:lvl1pPr>
          </a:lstStyle>
          <a:p>
            <a:r>
              <a:rPr lang="en-US"/>
              <a:t>Click to edit Master title style</a:t>
            </a:r>
            <a:endParaRPr lang="nl-NL" dirty="0"/>
          </a:p>
        </p:txBody>
      </p:sp>
      <p:sp>
        <p:nvSpPr>
          <p:cNvPr id="13"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ondertitel  - 3 topics blauw">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07-06-2018</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21-10-2019</a:t>
            </a:fld>
            <a:r>
              <a:rPr lang="nl-NL"/>
              <a:t> | </a:t>
            </a:r>
            <a:fld id="{2DAB09C5-3251-4B47-B002-D03712DC64C3}" type="slidenum">
              <a:rPr lang="nl-NL" smtClean="0"/>
              <a:pPr/>
              <a:t>‹#›</a:t>
            </a:fld>
            <a:endParaRPr lang="nl-NL" dirty="0"/>
          </a:p>
        </p:txBody>
      </p:sp>
      <p:sp>
        <p:nvSpPr>
          <p:cNvPr id="4" name="Tijdelijke aanduiding voor tekst 3"/>
          <p:cNvSpPr>
            <a:spLocks noGrp="1"/>
          </p:cNvSpPr>
          <p:nvPr>
            <p:ph type="body" sz="quarter" idx="13"/>
          </p:nvPr>
        </p:nvSpPr>
        <p:spPr>
          <a:xfrm>
            <a:off x="1357304" y="2169434"/>
            <a:ext cx="2933158" cy="2814942"/>
          </a:xfrm>
          <a:ln w="44450">
            <a:solidFill>
              <a:schemeClr val="accent1"/>
            </a:solidFill>
          </a:ln>
        </p:spPr>
        <p:txBody>
          <a:bodyPr lIns="180000" tIns="108000" rIns="180000" bIns="108000" anchor="ctr"/>
          <a:lstStyle>
            <a:lvl1pPr algn="ctr">
              <a:defRPr sz="1800">
                <a:solidFill>
                  <a:schemeClr val="accent1"/>
                </a:solidFill>
              </a:defRPr>
            </a:lvl1pPr>
            <a:lvl2pPr marL="17463" indent="0" algn="ctr">
              <a:buNone/>
              <a:tabLst/>
              <a:defRPr>
                <a:solidFill>
                  <a:schemeClr val="accent1"/>
                </a:solidFill>
              </a:defRPr>
            </a:lvl2pPr>
            <a:lvl3pPr marL="17463" indent="0" algn="ctr">
              <a:buNone/>
              <a:tabLst/>
              <a:defRPr>
                <a:solidFill>
                  <a:schemeClr val="accent1"/>
                </a:solidFill>
              </a:defRPr>
            </a:lvl3pPr>
            <a:lvl4pPr marL="17463" indent="0" algn="ctr">
              <a:buNone/>
              <a:tabLst/>
              <a:defRPr>
                <a:solidFill>
                  <a:schemeClr val="accent1"/>
                </a:solidFill>
              </a:defRPr>
            </a:lvl4pPr>
            <a:lvl5pPr marL="17463" indent="0" algn="ctr">
              <a:buNone/>
              <a:tabLst/>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jdelijke aanduiding voor tekst 3"/>
          <p:cNvSpPr>
            <a:spLocks noGrp="1"/>
          </p:cNvSpPr>
          <p:nvPr>
            <p:ph type="body" sz="quarter" idx="14"/>
          </p:nvPr>
        </p:nvSpPr>
        <p:spPr>
          <a:xfrm>
            <a:off x="4647350" y="2169434"/>
            <a:ext cx="2933158" cy="2814942"/>
          </a:xfrm>
          <a:ln w="44450">
            <a:solidFill>
              <a:schemeClr val="accent1"/>
            </a:solidFill>
          </a:ln>
        </p:spPr>
        <p:txBody>
          <a:bodyPr lIns="180000" tIns="108000" rIns="180000" bIns="108000" anchor="ctr"/>
          <a:lstStyle>
            <a:lvl1pPr algn="ctr">
              <a:defRPr sz="1800">
                <a:solidFill>
                  <a:schemeClr val="accent1"/>
                </a:solidFill>
              </a:defRPr>
            </a:lvl1pPr>
            <a:lvl2pPr marL="17463" indent="0" algn="ctr">
              <a:buNone/>
              <a:tabLst/>
              <a:defRPr>
                <a:solidFill>
                  <a:schemeClr val="accent1"/>
                </a:solidFill>
              </a:defRPr>
            </a:lvl2pPr>
            <a:lvl3pPr marL="17463" indent="0" algn="ctr">
              <a:buNone/>
              <a:tabLst/>
              <a:defRPr>
                <a:solidFill>
                  <a:schemeClr val="accent1"/>
                </a:solidFill>
              </a:defRPr>
            </a:lvl3pPr>
            <a:lvl4pPr marL="17463" indent="0" algn="ctr">
              <a:buNone/>
              <a:tabLst/>
              <a:defRPr>
                <a:solidFill>
                  <a:schemeClr val="accent1"/>
                </a:solidFill>
              </a:defRPr>
            </a:lvl4pPr>
            <a:lvl5pPr marL="17463" indent="0" algn="ctr">
              <a:buNone/>
              <a:tabLst/>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jdelijke aanduiding voor tekst 3"/>
          <p:cNvSpPr>
            <a:spLocks noGrp="1"/>
          </p:cNvSpPr>
          <p:nvPr>
            <p:ph type="body" sz="quarter" idx="15"/>
          </p:nvPr>
        </p:nvSpPr>
        <p:spPr>
          <a:xfrm>
            <a:off x="7937396" y="2169434"/>
            <a:ext cx="2933158" cy="2814942"/>
          </a:xfrm>
          <a:ln w="44450">
            <a:solidFill>
              <a:schemeClr val="accent1"/>
            </a:solidFill>
          </a:ln>
        </p:spPr>
        <p:txBody>
          <a:bodyPr lIns="180000" tIns="108000" rIns="180000" bIns="108000" anchor="ctr"/>
          <a:lstStyle>
            <a:lvl1pPr algn="ctr">
              <a:defRPr sz="1800">
                <a:solidFill>
                  <a:schemeClr val="accent1"/>
                </a:solidFill>
              </a:defRPr>
            </a:lvl1pPr>
            <a:lvl2pPr marL="17463" indent="0" algn="ctr">
              <a:buNone/>
              <a:tabLst/>
              <a:defRPr>
                <a:solidFill>
                  <a:schemeClr val="accent1"/>
                </a:solidFill>
              </a:defRPr>
            </a:lvl2pPr>
            <a:lvl3pPr marL="17463" indent="0" algn="ctr">
              <a:buNone/>
              <a:tabLst/>
              <a:defRPr>
                <a:solidFill>
                  <a:schemeClr val="accent1"/>
                </a:solidFill>
              </a:defRPr>
            </a:lvl3pPr>
            <a:lvl4pPr marL="17463" indent="0" algn="ctr">
              <a:buNone/>
              <a:tabLst/>
              <a:defRPr>
                <a:solidFill>
                  <a:schemeClr val="accent1"/>
                </a:solidFill>
              </a:defRPr>
            </a:lvl4pPr>
            <a:lvl5pPr marL="17463" indent="0" algn="ctr">
              <a:buNone/>
              <a:tabLst/>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el 3"/>
          <p:cNvSpPr>
            <a:spLocks noGrp="1"/>
          </p:cNvSpPr>
          <p:nvPr>
            <p:ph type="title"/>
          </p:nvPr>
        </p:nvSpPr>
        <p:spPr>
          <a:xfrm>
            <a:off x="731838" y="711463"/>
            <a:ext cx="5338800" cy="341050"/>
          </a:xfrm>
        </p:spPr>
        <p:txBody>
          <a:bodyPr tIns="36000" bIns="0"/>
          <a:lstStyle>
            <a:lvl1pPr>
              <a:defRPr sz="2200" strike="noStrike" baseline="0"/>
            </a:lvl1pPr>
          </a:lstStyle>
          <a:p>
            <a:r>
              <a:rPr lang="en-US"/>
              <a:t>Click to edit Master title style</a:t>
            </a:r>
            <a:endParaRPr lang="nl-NL" dirty="0"/>
          </a:p>
        </p:txBody>
      </p:sp>
      <p:sp>
        <p:nvSpPr>
          <p:cNvPr id="15"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ndertitel  - 3 topics oranje">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07-06-2018</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21-10-2019</a:t>
            </a:fld>
            <a:r>
              <a:rPr lang="nl-NL"/>
              <a:t> | </a:t>
            </a:r>
            <a:fld id="{2DAB09C5-3251-4B47-B002-D03712DC64C3}" type="slidenum">
              <a:rPr lang="nl-NL" smtClean="0"/>
              <a:pPr/>
              <a:t>‹#›</a:t>
            </a:fld>
            <a:endParaRPr lang="nl-NL" dirty="0"/>
          </a:p>
        </p:txBody>
      </p:sp>
      <p:sp>
        <p:nvSpPr>
          <p:cNvPr id="4" name="Tijdelijke aanduiding voor tekst 3"/>
          <p:cNvSpPr>
            <a:spLocks noGrp="1"/>
          </p:cNvSpPr>
          <p:nvPr>
            <p:ph type="body" sz="quarter" idx="13"/>
          </p:nvPr>
        </p:nvSpPr>
        <p:spPr>
          <a:xfrm>
            <a:off x="1357304" y="2169434"/>
            <a:ext cx="2933158" cy="2814942"/>
          </a:xfrm>
          <a:ln w="44450">
            <a:solidFill>
              <a:schemeClr val="accent2"/>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jdelijke aanduiding voor tekst 3"/>
          <p:cNvSpPr>
            <a:spLocks noGrp="1"/>
          </p:cNvSpPr>
          <p:nvPr>
            <p:ph type="body" sz="quarter" idx="14"/>
          </p:nvPr>
        </p:nvSpPr>
        <p:spPr>
          <a:xfrm>
            <a:off x="4647350" y="2169434"/>
            <a:ext cx="2933158" cy="2814942"/>
          </a:xfrm>
          <a:ln w="44450">
            <a:solidFill>
              <a:schemeClr val="accent2"/>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jdelijke aanduiding voor tekst 3"/>
          <p:cNvSpPr>
            <a:spLocks noGrp="1"/>
          </p:cNvSpPr>
          <p:nvPr>
            <p:ph type="body" sz="quarter" idx="15"/>
          </p:nvPr>
        </p:nvSpPr>
        <p:spPr>
          <a:xfrm>
            <a:off x="7937396" y="2169434"/>
            <a:ext cx="2933158" cy="2814942"/>
          </a:xfrm>
          <a:ln w="44450">
            <a:solidFill>
              <a:schemeClr val="accent2"/>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el 3"/>
          <p:cNvSpPr>
            <a:spLocks noGrp="1"/>
          </p:cNvSpPr>
          <p:nvPr>
            <p:ph type="title"/>
          </p:nvPr>
        </p:nvSpPr>
        <p:spPr>
          <a:xfrm>
            <a:off x="731838" y="709447"/>
            <a:ext cx="5338800" cy="338400"/>
          </a:xfrm>
        </p:spPr>
        <p:txBody>
          <a:bodyPr tIns="36000" bIns="0"/>
          <a:lstStyle>
            <a:lvl1pPr>
              <a:defRPr sz="2200" strike="noStrike" baseline="0"/>
            </a:lvl1pPr>
          </a:lstStyle>
          <a:p>
            <a:r>
              <a:rPr lang="en-US"/>
              <a:t>Click to edit Master title style</a:t>
            </a:r>
            <a:endParaRPr lang="nl-NL" dirty="0"/>
          </a:p>
        </p:txBody>
      </p:sp>
      <p:sp>
        <p:nvSpPr>
          <p:cNvPr id="15"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ondertitel en ronde topics - blauw">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07-06-2018</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21-10-2019</a:t>
            </a:fld>
            <a:r>
              <a:rPr lang="nl-NL"/>
              <a:t> | </a:t>
            </a:r>
            <a:fld id="{2DAB09C5-3251-4B47-B002-D03712DC64C3}" type="slidenum">
              <a:rPr lang="nl-NL" smtClean="0"/>
              <a:pPr/>
              <a:t>‹#›</a:t>
            </a:fld>
            <a:endParaRPr lang="nl-NL" dirty="0"/>
          </a:p>
        </p:txBody>
      </p:sp>
      <p:sp>
        <p:nvSpPr>
          <p:cNvPr id="4" name="Tijdelijke aanduiding voor tekst 3"/>
          <p:cNvSpPr>
            <a:spLocks noGrp="1"/>
          </p:cNvSpPr>
          <p:nvPr>
            <p:ph type="body" sz="quarter" idx="13"/>
          </p:nvPr>
        </p:nvSpPr>
        <p:spPr>
          <a:xfrm>
            <a:off x="1357304" y="2169434"/>
            <a:ext cx="2815200" cy="2814942"/>
          </a:xfrm>
          <a:prstGeom prst="ellipse">
            <a:avLst/>
          </a:prstGeom>
          <a:ln w="50800">
            <a:solidFill>
              <a:schemeClr val="accent1"/>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jdelijke aanduiding voor tekst 3"/>
          <p:cNvSpPr>
            <a:spLocks noGrp="1"/>
          </p:cNvSpPr>
          <p:nvPr>
            <p:ph type="body" sz="quarter" idx="14"/>
          </p:nvPr>
        </p:nvSpPr>
        <p:spPr>
          <a:xfrm>
            <a:off x="4647350" y="2169434"/>
            <a:ext cx="2815200" cy="2814942"/>
          </a:xfrm>
          <a:prstGeom prst="ellipse">
            <a:avLst/>
          </a:prstGeom>
          <a:ln w="50800">
            <a:solidFill>
              <a:schemeClr val="accent1"/>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jdelijke aanduiding voor tekst 3"/>
          <p:cNvSpPr>
            <a:spLocks noGrp="1"/>
          </p:cNvSpPr>
          <p:nvPr>
            <p:ph type="body" sz="quarter" idx="15"/>
          </p:nvPr>
        </p:nvSpPr>
        <p:spPr>
          <a:xfrm>
            <a:off x="7937396" y="2169434"/>
            <a:ext cx="2815200" cy="2814942"/>
          </a:xfrm>
          <a:prstGeom prst="ellipse">
            <a:avLst/>
          </a:prstGeom>
          <a:ln w="50800">
            <a:solidFill>
              <a:schemeClr val="accent1"/>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el 3"/>
          <p:cNvSpPr>
            <a:spLocks noGrp="1"/>
          </p:cNvSpPr>
          <p:nvPr>
            <p:ph type="title"/>
          </p:nvPr>
        </p:nvSpPr>
        <p:spPr>
          <a:xfrm>
            <a:off x="731838" y="711463"/>
            <a:ext cx="5338800" cy="341050"/>
          </a:xfrm>
        </p:spPr>
        <p:txBody>
          <a:bodyPr tIns="36000" bIns="0"/>
          <a:lstStyle>
            <a:lvl1pPr>
              <a:defRPr sz="2200" strike="noStrike" baseline="0"/>
            </a:lvl1pPr>
          </a:lstStyle>
          <a:p>
            <a:r>
              <a:rPr lang="en-US"/>
              <a:t>Click to edit Master title style</a:t>
            </a:r>
            <a:endParaRPr lang="nl-NL" dirty="0"/>
          </a:p>
        </p:txBody>
      </p:sp>
      <p:sp>
        <p:nvSpPr>
          <p:cNvPr id="15"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ondertitel en ronde topics - oranje">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07-06-2018</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21-10-2019</a:t>
            </a:fld>
            <a:r>
              <a:rPr lang="nl-NL"/>
              <a:t> | </a:t>
            </a:r>
            <a:fld id="{2DAB09C5-3251-4B47-B002-D03712DC64C3}" type="slidenum">
              <a:rPr lang="nl-NL" smtClean="0"/>
              <a:pPr/>
              <a:t>‹#›</a:t>
            </a:fld>
            <a:endParaRPr lang="nl-NL" dirty="0"/>
          </a:p>
        </p:txBody>
      </p:sp>
      <p:sp>
        <p:nvSpPr>
          <p:cNvPr id="4" name="Tijdelijke aanduiding voor tekst 3"/>
          <p:cNvSpPr>
            <a:spLocks noGrp="1"/>
          </p:cNvSpPr>
          <p:nvPr>
            <p:ph type="body" sz="quarter" idx="13"/>
          </p:nvPr>
        </p:nvSpPr>
        <p:spPr>
          <a:xfrm>
            <a:off x="1357304" y="2169434"/>
            <a:ext cx="2815200" cy="2814942"/>
          </a:xfrm>
          <a:prstGeom prst="ellipse">
            <a:avLst/>
          </a:prstGeom>
          <a:ln w="50800">
            <a:solidFill>
              <a:schemeClr val="accent2"/>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jdelijke aanduiding voor tekst 3"/>
          <p:cNvSpPr>
            <a:spLocks noGrp="1"/>
          </p:cNvSpPr>
          <p:nvPr>
            <p:ph type="body" sz="quarter" idx="14"/>
          </p:nvPr>
        </p:nvSpPr>
        <p:spPr>
          <a:xfrm>
            <a:off x="4647350" y="2169434"/>
            <a:ext cx="2815200" cy="2814942"/>
          </a:xfrm>
          <a:prstGeom prst="ellipse">
            <a:avLst/>
          </a:prstGeom>
          <a:ln w="50800">
            <a:solidFill>
              <a:schemeClr val="accent2"/>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jdelijke aanduiding voor tekst 3"/>
          <p:cNvSpPr>
            <a:spLocks noGrp="1"/>
          </p:cNvSpPr>
          <p:nvPr>
            <p:ph type="body" sz="quarter" idx="15"/>
          </p:nvPr>
        </p:nvSpPr>
        <p:spPr>
          <a:xfrm>
            <a:off x="7937396" y="2169434"/>
            <a:ext cx="2815200" cy="2814942"/>
          </a:xfrm>
          <a:prstGeom prst="ellipse">
            <a:avLst/>
          </a:prstGeom>
          <a:ln w="50800">
            <a:solidFill>
              <a:schemeClr val="accent2"/>
            </a:solidFill>
          </a:ln>
        </p:spPr>
        <p:txBody>
          <a:bodyPr lIns="180000" tIns="108000" rIns="180000" bIns="108000" anchor="ctr"/>
          <a:lstStyle>
            <a:lvl1pPr algn="ctr">
              <a:defRPr sz="1800"/>
            </a:lvl1pPr>
            <a:lvl2pPr marL="17463" indent="0" algn="ctr">
              <a:buNone/>
              <a:tabLst/>
              <a:defRPr/>
            </a:lvl2pPr>
            <a:lvl3pPr marL="17463" indent="0" algn="ctr">
              <a:buNone/>
              <a:tabLst/>
              <a:defRPr/>
            </a:lvl3pPr>
            <a:lvl4pPr marL="17463" indent="0" algn="ctr">
              <a:buNone/>
              <a:tabLst/>
              <a:defRPr/>
            </a:lvl4pPr>
            <a:lvl5pPr marL="17463" indent="0" algn="ctr">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el 3"/>
          <p:cNvSpPr>
            <a:spLocks noGrp="1"/>
          </p:cNvSpPr>
          <p:nvPr>
            <p:ph type="title"/>
          </p:nvPr>
        </p:nvSpPr>
        <p:spPr>
          <a:xfrm>
            <a:off x="731838" y="711463"/>
            <a:ext cx="5338800" cy="341050"/>
          </a:xfrm>
        </p:spPr>
        <p:txBody>
          <a:bodyPr tIns="36000" bIns="0"/>
          <a:lstStyle>
            <a:lvl1pPr>
              <a:defRPr sz="2200" strike="noStrike" baseline="0"/>
            </a:lvl1pPr>
          </a:lstStyle>
          <a:p>
            <a:r>
              <a:rPr lang="en-US"/>
              <a:t>Click to edit Master title style</a:t>
            </a:r>
            <a:endParaRPr lang="nl-NL" dirty="0"/>
          </a:p>
        </p:txBody>
      </p:sp>
      <p:sp>
        <p:nvSpPr>
          <p:cNvPr id="15"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extLst>
      <p:ext uri="{BB962C8B-B14F-4D97-AF65-F5344CB8AC3E}">
        <p14:creationId xmlns:p14="http://schemas.microsoft.com/office/powerpoint/2010/main" val="2427884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cherm zonder foto - grijze ondertitel">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731838" y="2532948"/>
            <a:ext cx="4310091" cy="335852"/>
          </a:xfrm>
          <a:solidFill>
            <a:schemeClr val="bg1">
              <a:lumMod val="85000"/>
            </a:schemeClr>
          </a:solidFill>
        </p:spPr>
        <p:txBody>
          <a:bodyPr wrap="none" lIns="0" tIns="36000" bIns="36000" anchor="t" anchorCtr="0">
            <a:spAutoFit/>
          </a:bodyPr>
          <a:lstStyle>
            <a:lvl1pPr marL="96838" indent="0" algn="l">
              <a:buNone/>
              <a:tabLst/>
              <a:defRPr lang="nl-NL" sz="1800" kern="1200" cap="all" baseline="0" dirty="0" smtClean="0">
                <a:solidFill>
                  <a:schemeClr val="tx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 van de presentatie</a:t>
            </a:r>
          </a:p>
        </p:txBody>
      </p:sp>
      <p:sp>
        <p:nvSpPr>
          <p:cNvPr id="6" name="Tijdelijke aanduiding voor tekst 5"/>
          <p:cNvSpPr>
            <a:spLocks noGrp="1"/>
          </p:cNvSpPr>
          <p:nvPr>
            <p:ph type="body" sz="quarter" idx="13" hasCustomPrompt="1"/>
          </p:nvPr>
        </p:nvSpPr>
        <p:spPr>
          <a:xfrm>
            <a:off x="731838" y="3592297"/>
            <a:ext cx="4137025" cy="374221"/>
          </a:xfrm>
        </p:spPr>
        <p:txBody>
          <a:bodyPr/>
          <a:lstStyle/>
          <a:p>
            <a:pPr lvl="0"/>
            <a:r>
              <a:rPr lang="nl-NL" dirty="0"/>
              <a:t>Naam van </a:t>
            </a:r>
            <a:r>
              <a:rPr lang="nl-NL"/>
              <a:t>de spreker</a:t>
            </a:r>
            <a:endParaRPr lang="nl-NL" dirty="0"/>
          </a:p>
        </p:txBody>
      </p:sp>
      <p:sp>
        <p:nvSpPr>
          <p:cNvPr id="8" name="Titel 3"/>
          <p:cNvSpPr>
            <a:spLocks noGrp="1"/>
          </p:cNvSpPr>
          <p:nvPr>
            <p:ph type="title" hasCustomPrompt="1"/>
          </p:nvPr>
        </p:nvSpPr>
        <p:spPr>
          <a:xfrm>
            <a:off x="731838" y="2057160"/>
            <a:ext cx="5396074" cy="424150"/>
          </a:xfrm>
        </p:spPr>
        <p:txBody>
          <a:bodyPr tIns="36000" bIns="0"/>
          <a:lstStyle>
            <a:lvl1pPr>
              <a:defRPr sz="2800" strike="noStrike" baseline="0"/>
            </a:lvl1pPr>
          </a:lstStyle>
          <a:p>
            <a:r>
              <a:rPr lang="nl-NL" dirty="0"/>
              <a:t>titel van de presentatie</a:t>
            </a:r>
          </a:p>
        </p:txBody>
      </p:sp>
      <p:sp>
        <p:nvSpPr>
          <p:cNvPr id="13" name="Vrije vorm 12"/>
          <p:cNvSpPr/>
          <p:nvPr userDrawn="1"/>
        </p:nvSpPr>
        <p:spPr>
          <a:xfrm>
            <a:off x="11869296" y="698404"/>
            <a:ext cx="322704" cy="828480"/>
          </a:xfrm>
          <a:custGeom>
            <a:avLst/>
            <a:gdLst>
              <a:gd name="connsiteX0" fmla="*/ 0 w 1960775"/>
              <a:gd name="connsiteY0" fmla="*/ 0 h 5033913"/>
              <a:gd name="connsiteX1" fmla="*/ 0 w 1960775"/>
              <a:gd name="connsiteY1" fmla="*/ 0 h 5033913"/>
              <a:gd name="connsiteX2" fmla="*/ 1960775 w 1960775"/>
              <a:gd name="connsiteY2" fmla="*/ 0 h 5033913"/>
              <a:gd name="connsiteX3" fmla="*/ 1960775 w 1960775"/>
              <a:gd name="connsiteY3" fmla="*/ 5033913 h 5033913"/>
              <a:gd name="connsiteX4" fmla="*/ 0 w 1960775"/>
              <a:gd name="connsiteY4" fmla="*/ 0 h 503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775" h="5033913">
                <a:moveTo>
                  <a:pt x="0" y="0"/>
                </a:moveTo>
                <a:lnTo>
                  <a:pt x="0" y="0"/>
                </a:lnTo>
                <a:lnTo>
                  <a:pt x="1960775" y="0"/>
                </a:lnTo>
                <a:lnTo>
                  <a:pt x="1960775" y="5033913"/>
                </a:lnTo>
                <a:lnTo>
                  <a:pt x="0" y="0"/>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blauw">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07-06-2018</a:t>
            </a:r>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21-10-2019</a:t>
            </a:fld>
            <a:r>
              <a:rPr lang="nl-NL" dirty="0"/>
              <a:t> | </a:t>
            </a:r>
            <a:fld id="{2DAB09C5-3251-4B47-B002-D03712DC64C3}" type="slidenum">
              <a:rPr lang="nl-NL" smtClean="0"/>
              <a:pPr/>
              <a:t>‹#›</a:t>
            </a:fld>
            <a:endParaRPr lang="nl-NL" dirty="0"/>
          </a:p>
        </p:txBody>
      </p:sp>
      <p:sp>
        <p:nvSpPr>
          <p:cNvPr id="6" name="Text Placeholder 5"/>
          <p:cNvSpPr>
            <a:spLocks noGrp="1"/>
          </p:cNvSpPr>
          <p:nvPr>
            <p:ph type="body" sz="quarter" idx="13" hasCustomPrompt="1"/>
          </p:nvPr>
        </p:nvSpPr>
        <p:spPr>
          <a:xfrm>
            <a:off x="4019909" y="2549842"/>
            <a:ext cx="4152182" cy="1722688"/>
          </a:xfrm>
          <a:prstGeom prst="wedgeRectCallout">
            <a:avLst>
              <a:gd name="adj1" fmla="val -33309"/>
              <a:gd name="adj2" fmla="val 66900"/>
            </a:avLst>
          </a:prstGeom>
          <a:solidFill>
            <a:schemeClr val="accent1"/>
          </a:solidFill>
          <a:ln>
            <a:noFill/>
          </a:ln>
        </p:spPr>
        <p:txBody>
          <a:bodyPr wrap="square" lIns="360000" tIns="360000" rIns="324000" bIns="360000" anchor="ctr">
            <a:spAutoFit/>
          </a:bodyPr>
          <a:lstStyle>
            <a:lvl1pPr algn="l">
              <a:defRPr sz="2000">
                <a:solidFill>
                  <a:schemeClr val="bg1"/>
                </a:solidFill>
              </a:defRPr>
            </a:lvl1pPr>
            <a:lvl2pPr algn="l">
              <a:defRPr sz="1800">
                <a:solidFill>
                  <a:schemeClr val="bg1"/>
                </a:solidFill>
              </a:defRPr>
            </a:lvl2pPr>
            <a:lvl3pPr>
              <a:defRPr sz="1600"/>
            </a:lvl3pPr>
            <a:lvl4pPr>
              <a:defRPr sz="1600"/>
            </a:lvl4pPr>
            <a:lvl5pPr>
              <a:defRPr sz="1600"/>
            </a:lvl5pPr>
          </a:lstStyle>
          <a:p>
            <a:pPr lvl="0"/>
            <a:r>
              <a:rPr lang="nl-BE" dirty="0"/>
              <a:t>Click to edit Master text styles</a:t>
            </a:r>
          </a:p>
          <a:p>
            <a:pPr lvl="1"/>
            <a:r>
              <a:rPr lang="nl-BE" dirty="0"/>
              <a:t>Second level</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 oranje">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07-06-2018</a:t>
            </a:r>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21-10-2019</a:t>
            </a:fld>
            <a:r>
              <a:rPr lang="nl-NL" dirty="0"/>
              <a:t> | </a:t>
            </a:r>
            <a:fld id="{2DAB09C5-3251-4B47-B002-D03712DC64C3}" type="slidenum">
              <a:rPr lang="nl-NL" smtClean="0"/>
              <a:pPr/>
              <a:t>‹#›</a:t>
            </a:fld>
            <a:endParaRPr lang="nl-NL" dirty="0"/>
          </a:p>
        </p:txBody>
      </p:sp>
      <p:sp>
        <p:nvSpPr>
          <p:cNvPr id="5" name="Text Placeholder 5"/>
          <p:cNvSpPr>
            <a:spLocks noGrp="1"/>
          </p:cNvSpPr>
          <p:nvPr>
            <p:ph type="body" sz="quarter" idx="13" hasCustomPrompt="1"/>
          </p:nvPr>
        </p:nvSpPr>
        <p:spPr>
          <a:xfrm>
            <a:off x="4019909" y="2549842"/>
            <a:ext cx="4152182" cy="1722688"/>
          </a:xfrm>
          <a:prstGeom prst="wedgeRectCallout">
            <a:avLst>
              <a:gd name="adj1" fmla="val -33309"/>
              <a:gd name="adj2" fmla="val 66900"/>
            </a:avLst>
          </a:prstGeom>
          <a:noFill/>
          <a:ln w="44450">
            <a:solidFill>
              <a:schemeClr val="accent2"/>
            </a:solidFill>
            <a:miter lim="800000"/>
          </a:ln>
        </p:spPr>
        <p:txBody>
          <a:bodyPr wrap="square" lIns="360000" tIns="360000" rIns="324000" bIns="360000" anchor="ctr">
            <a:spAutoFit/>
          </a:bodyPr>
          <a:lstStyle>
            <a:lvl1pPr algn="l">
              <a:defRPr sz="2000">
                <a:solidFill>
                  <a:srgbClr val="0033A0"/>
                </a:solidFill>
              </a:defRPr>
            </a:lvl1pPr>
            <a:lvl2pPr algn="l">
              <a:defRPr sz="1800">
                <a:solidFill>
                  <a:srgbClr val="0033A0"/>
                </a:solidFill>
              </a:defRPr>
            </a:lvl2pPr>
            <a:lvl3pPr>
              <a:defRPr sz="1600"/>
            </a:lvl3pPr>
            <a:lvl4pPr>
              <a:defRPr sz="1600"/>
            </a:lvl4pPr>
            <a:lvl5pPr>
              <a:defRPr sz="1600"/>
            </a:lvl5pPr>
          </a:lstStyle>
          <a:p>
            <a:pPr lvl="0"/>
            <a:r>
              <a:rPr lang="nl-BE" dirty="0"/>
              <a:t>Click to edit Master text styles</a:t>
            </a:r>
          </a:p>
          <a:p>
            <a:pPr lvl="1"/>
            <a:r>
              <a:rPr lang="nl-BE" dirty="0"/>
              <a:t>Second level</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met oranje lijn - links">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07-06-2018</a:t>
            </a:r>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21-10-2019</a:t>
            </a:fld>
            <a:r>
              <a:rPr lang="nl-NL" dirty="0"/>
              <a:t> | </a:t>
            </a:r>
            <a:fld id="{2DAB09C5-3251-4B47-B002-D03712DC64C3}" type="slidenum">
              <a:rPr lang="nl-NL" smtClean="0"/>
              <a:pPr/>
              <a:t>‹#›</a:t>
            </a:fld>
            <a:endParaRPr lang="nl-NL" dirty="0"/>
          </a:p>
        </p:txBody>
      </p:sp>
      <p:sp>
        <p:nvSpPr>
          <p:cNvPr id="6" name="Vrije vorm 5"/>
          <p:cNvSpPr/>
          <p:nvPr userDrawn="1"/>
        </p:nvSpPr>
        <p:spPr>
          <a:xfrm>
            <a:off x="3647728" y="1798366"/>
            <a:ext cx="291903" cy="2808312"/>
          </a:xfrm>
          <a:custGeom>
            <a:avLst/>
            <a:gdLst>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98525 h 1771650"/>
              <a:gd name="connsiteX4" fmla="*/ 184150 w 184150"/>
              <a:gd name="connsiteY4" fmla="*/ 1771650 h 1771650"/>
              <a:gd name="connsiteX0" fmla="*/ 177800 w 189210"/>
              <a:gd name="connsiteY0" fmla="*/ 0 h 1771650"/>
              <a:gd name="connsiteX1" fmla="*/ 177800 w 189210"/>
              <a:gd name="connsiteY1" fmla="*/ 454025 h 1771650"/>
              <a:gd name="connsiteX2" fmla="*/ 0 w 189210"/>
              <a:gd name="connsiteY2" fmla="*/ 454025 h 1771650"/>
              <a:gd name="connsiteX3" fmla="*/ 189210 w 189210"/>
              <a:gd name="connsiteY3" fmla="*/ 898525 h 1771650"/>
              <a:gd name="connsiteX4" fmla="*/ 184150 w 189210"/>
              <a:gd name="connsiteY4" fmla="*/ 1771650 h 1771650"/>
              <a:gd name="connsiteX0" fmla="*/ 177800 w 191740"/>
              <a:gd name="connsiteY0" fmla="*/ 0 h 1771650"/>
              <a:gd name="connsiteX1" fmla="*/ 177800 w 191740"/>
              <a:gd name="connsiteY1" fmla="*/ 454025 h 1771650"/>
              <a:gd name="connsiteX2" fmla="*/ 0 w 191740"/>
              <a:gd name="connsiteY2" fmla="*/ 454025 h 1771650"/>
              <a:gd name="connsiteX3" fmla="*/ 191740 w 191740"/>
              <a:gd name="connsiteY3" fmla="*/ 802382 h 1771650"/>
              <a:gd name="connsiteX4" fmla="*/ 184150 w 191740"/>
              <a:gd name="connsiteY4" fmla="*/ 1771650 h 1771650"/>
              <a:gd name="connsiteX0" fmla="*/ 177800 w 186680"/>
              <a:gd name="connsiteY0" fmla="*/ 0 h 1771650"/>
              <a:gd name="connsiteX1" fmla="*/ 177800 w 186680"/>
              <a:gd name="connsiteY1" fmla="*/ 454025 h 1771650"/>
              <a:gd name="connsiteX2" fmla="*/ 0 w 186680"/>
              <a:gd name="connsiteY2" fmla="*/ 454025 h 1771650"/>
              <a:gd name="connsiteX3" fmla="*/ 186680 w 186680"/>
              <a:gd name="connsiteY3" fmla="*/ 802382 h 1771650"/>
              <a:gd name="connsiteX4" fmla="*/ 184150 w 186680"/>
              <a:gd name="connsiteY4" fmla="*/ 1771650 h 1771650"/>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04912 h 1771650"/>
              <a:gd name="connsiteX4" fmla="*/ 184150 w 184150"/>
              <a:gd name="connsiteY4" fmla="*/ 177165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1771650">
                <a:moveTo>
                  <a:pt x="177800" y="0"/>
                </a:moveTo>
                <a:lnTo>
                  <a:pt x="177800" y="454025"/>
                </a:lnTo>
                <a:lnTo>
                  <a:pt x="0" y="454025"/>
                </a:lnTo>
                <a:lnTo>
                  <a:pt x="184150" y="804912"/>
                </a:lnTo>
                <a:lnTo>
                  <a:pt x="184150" y="1771650"/>
                </a:lnTo>
              </a:path>
            </a:pathLst>
          </a:cu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  </a:t>
            </a:r>
          </a:p>
        </p:txBody>
      </p:sp>
      <p:sp>
        <p:nvSpPr>
          <p:cNvPr id="7" name="Tijdelijke aanduiding voor tekst 6"/>
          <p:cNvSpPr>
            <a:spLocks noGrp="1"/>
          </p:cNvSpPr>
          <p:nvPr>
            <p:ph type="body" sz="quarter" idx="13" hasCustomPrompt="1"/>
          </p:nvPr>
        </p:nvSpPr>
        <p:spPr>
          <a:xfrm>
            <a:off x="4375150" y="1865034"/>
            <a:ext cx="4446588" cy="2670175"/>
          </a:xfrm>
        </p:spPr>
        <p:txBody>
          <a:bodyPr anchor="ctr"/>
          <a:lstStyle>
            <a:lvl1pPr algn="just">
              <a:defRPr cap="all" baseline="0"/>
            </a:lvl1pPr>
          </a:lstStyle>
          <a:p>
            <a:pPr lvl="0"/>
            <a:r>
              <a:rPr lang="nl-NL" dirty="0"/>
              <a:t>“Klik om de tekststijl van het model te bewerken”</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met blauwe lijn - onder">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07-06-2018</a:t>
            </a:r>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21-10-2019</a:t>
            </a:fld>
            <a:r>
              <a:rPr lang="nl-NL" dirty="0"/>
              <a:t> | </a:t>
            </a:r>
            <a:fld id="{2DAB09C5-3251-4B47-B002-D03712DC64C3}" type="slidenum">
              <a:rPr lang="nl-NL" smtClean="0"/>
              <a:pPr/>
              <a:t>‹#›</a:t>
            </a:fld>
            <a:endParaRPr lang="nl-NL" dirty="0"/>
          </a:p>
        </p:txBody>
      </p:sp>
      <p:sp>
        <p:nvSpPr>
          <p:cNvPr id="7" name="Tijdelijke aanduiding voor tekst 6"/>
          <p:cNvSpPr>
            <a:spLocks noGrp="1"/>
          </p:cNvSpPr>
          <p:nvPr>
            <p:ph type="body" sz="quarter" idx="13" hasCustomPrompt="1"/>
          </p:nvPr>
        </p:nvSpPr>
        <p:spPr>
          <a:xfrm>
            <a:off x="3631829" y="1460304"/>
            <a:ext cx="5657897" cy="2670175"/>
          </a:xfrm>
        </p:spPr>
        <p:txBody>
          <a:bodyPr anchor="b"/>
          <a:lstStyle>
            <a:lvl1pPr algn="just">
              <a:defRPr cap="all" baseline="0"/>
            </a:lvl1pPr>
          </a:lstStyle>
          <a:p>
            <a:pPr lvl="0"/>
            <a:r>
              <a:rPr lang="nl-NL"/>
              <a:t>“Klik </a:t>
            </a:r>
            <a:r>
              <a:rPr lang="nl-NL" dirty="0"/>
              <a:t>om de tekststijl van het model </a:t>
            </a:r>
            <a:r>
              <a:rPr lang="nl-NL"/>
              <a:t>te bewerken”</a:t>
            </a:r>
            <a:endParaRPr lang="nl-NL" dirty="0"/>
          </a:p>
        </p:txBody>
      </p:sp>
      <p:sp>
        <p:nvSpPr>
          <p:cNvPr id="10" name="Vrije vorm 9"/>
          <p:cNvSpPr/>
          <p:nvPr/>
        </p:nvSpPr>
        <p:spPr>
          <a:xfrm>
            <a:off x="3691789" y="4419180"/>
            <a:ext cx="5567957" cy="193637"/>
          </a:xfrm>
          <a:custGeom>
            <a:avLst/>
            <a:gdLst>
              <a:gd name="connsiteX0" fmla="*/ 0 w 4905487"/>
              <a:gd name="connsiteY0" fmla="*/ 0 h 193637"/>
              <a:gd name="connsiteX1" fmla="*/ 419548 w 4905487"/>
              <a:gd name="connsiteY1" fmla="*/ 0 h 193637"/>
              <a:gd name="connsiteX2" fmla="*/ 419548 w 4905487"/>
              <a:gd name="connsiteY2" fmla="*/ 193637 h 193637"/>
              <a:gd name="connsiteX3" fmla="*/ 910814 w 4905487"/>
              <a:gd name="connsiteY3" fmla="*/ 3585 h 193637"/>
              <a:gd name="connsiteX4" fmla="*/ 4905487 w 4905487"/>
              <a:gd name="connsiteY4" fmla="*/ 3585 h 193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487" h="193637">
                <a:moveTo>
                  <a:pt x="0" y="0"/>
                </a:moveTo>
                <a:lnTo>
                  <a:pt x="419548" y="0"/>
                </a:lnTo>
                <a:lnTo>
                  <a:pt x="419548" y="193637"/>
                </a:lnTo>
                <a:lnTo>
                  <a:pt x="910814" y="3585"/>
                </a:lnTo>
                <a:lnTo>
                  <a:pt x="4905487" y="3585"/>
                </a:lnTo>
              </a:path>
            </a:pathLst>
          </a:cu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ote tekst met patroon">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07-06-2018</a:t>
            </a:r>
          </a:p>
        </p:txBody>
      </p:sp>
      <p:sp>
        <p:nvSpPr>
          <p:cNvPr id="4" name="Tijdelijke aanduiding voor dianummer 3"/>
          <p:cNvSpPr>
            <a:spLocks noGrp="1"/>
          </p:cNvSpPr>
          <p:nvPr>
            <p:ph type="sldNum" sz="quarter" idx="12"/>
          </p:nvPr>
        </p:nvSpPr>
        <p:spPr/>
        <p:txBody>
          <a:bodyPr/>
          <a:lstStyle/>
          <a:p>
            <a:r>
              <a:rPr lang="nl-NL" dirty="0"/>
              <a:t> </a:t>
            </a:r>
            <a:fld id="{141DC315-004D-734B-91F7-61E542849DC9}" type="datetimeFigureOut">
              <a:rPr lang="nl-NL" smtClean="0"/>
              <a:pPr/>
              <a:t>21-10-2019</a:t>
            </a:fld>
            <a:r>
              <a:rPr lang="nl-NL" dirty="0"/>
              <a:t> | </a:t>
            </a:r>
            <a:fld id="{2DAB09C5-3251-4B47-B002-D03712DC64C3}" type="slidenum">
              <a:rPr lang="nl-NL" smtClean="0"/>
              <a:pPr/>
              <a:t>‹#›</a:t>
            </a:fld>
            <a:endParaRPr lang="nl-NL" dirty="0"/>
          </a:p>
        </p:txBody>
      </p:sp>
      <p:sp>
        <p:nvSpPr>
          <p:cNvPr id="34" name="Tijdelijke aanduiding voor tekst 33"/>
          <p:cNvSpPr>
            <a:spLocks noGrp="1"/>
          </p:cNvSpPr>
          <p:nvPr>
            <p:ph type="body" sz="quarter" idx="13"/>
          </p:nvPr>
        </p:nvSpPr>
        <p:spPr>
          <a:xfrm>
            <a:off x="1184795" y="475669"/>
            <a:ext cx="4226654" cy="5070692"/>
          </a:xfrm>
        </p:spPr>
        <p:txBody>
          <a:bodyPr>
            <a:noAutofit/>
          </a:bodyPr>
          <a:lstStyle>
            <a:lvl1pPr>
              <a:lnSpc>
                <a:spcPct val="70000"/>
              </a:lnSpc>
              <a:defRPr sz="9000" b="1" i="0" cap="all" baseline="0">
                <a:solidFill>
                  <a:schemeClr val="accent2"/>
                </a:solidFill>
              </a:defRPr>
            </a:lvl1pPr>
          </a:lstStyle>
          <a:p>
            <a:pPr lvl="0"/>
            <a:r>
              <a:rPr lang="en-US"/>
              <a:t>Edit Master text styles</a:t>
            </a:r>
          </a:p>
        </p:txBody>
      </p:sp>
      <p:sp>
        <p:nvSpPr>
          <p:cNvPr id="91" name="Text Placeholder 4"/>
          <p:cNvSpPr>
            <a:spLocks noGrp="1"/>
          </p:cNvSpPr>
          <p:nvPr>
            <p:ph type="body" sz="quarter" idx="14" hasCustomPrompt="1"/>
          </p:nvPr>
        </p:nvSpPr>
        <p:spPr>
          <a:xfrm>
            <a:off x="8705382"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2" name="Text Placeholder 4"/>
          <p:cNvSpPr>
            <a:spLocks noGrp="1"/>
          </p:cNvSpPr>
          <p:nvPr>
            <p:ph type="body" sz="quarter" idx="15" hasCustomPrompt="1"/>
          </p:nvPr>
        </p:nvSpPr>
        <p:spPr>
          <a:xfrm>
            <a:off x="9164170"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3" name="Text Placeholder 4"/>
          <p:cNvSpPr>
            <a:spLocks noGrp="1"/>
          </p:cNvSpPr>
          <p:nvPr>
            <p:ph type="body" sz="quarter" idx="16" hasCustomPrompt="1"/>
          </p:nvPr>
        </p:nvSpPr>
        <p:spPr>
          <a:xfrm>
            <a:off x="9622958"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4" name="Text Placeholder 4"/>
          <p:cNvSpPr>
            <a:spLocks noGrp="1"/>
          </p:cNvSpPr>
          <p:nvPr>
            <p:ph type="body" sz="quarter" idx="17" hasCustomPrompt="1"/>
          </p:nvPr>
        </p:nvSpPr>
        <p:spPr>
          <a:xfrm>
            <a:off x="10081746"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5" name="Text Placeholder 4"/>
          <p:cNvSpPr>
            <a:spLocks noGrp="1"/>
          </p:cNvSpPr>
          <p:nvPr>
            <p:ph type="body" sz="quarter" idx="18" hasCustomPrompt="1"/>
          </p:nvPr>
        </p:nvSpPr>
        <p:spPr>
          <a:xfrm>
            <a:off x="10540534"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6" name="Text Placeholder 4"/>
          <p:cNvSpPr>
            <a:spLocks noGrp="1"/>
          </p:cNvSpPr>
          <p:nvPr>
            <p:ph type="body" sz="quarter" idx="19" hasCustomPrompt="1"/>
          </p:nvPr>
        </p:nvSpPr>
        <p:spPr>
          <a:xfrm>
            <a:off x="10999322"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7" name="Text Placeholder 4"/>
          <p:cNvSpPr>
            <a:spLocks noGrp="1"/>
          </p:cNvSpPr>
          <p:nvPr>
            <p:ph type="body" sz="quarter" idx="20" hasCustomPrompt="1"/>
          </p:nvPr>
        </p:nvSpPr>
        <p:spPr>
          <a:xfrm>
            <a:off x="11458110"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8" name="Text Placeholder 4"/>
          <p:cNvSpPr>
            <a:spLocks noGrp="1"/>
          </p:cNvSpPr>
          <p:nvPr>
            <p:ph type="body" sz="quarter" idx="21" hasCustomPrompt="1"/>
          </p:nvPr>
        </p:nvSpPr>
        <p:spPr>
          <a:xfrm>
            <a:off x="8714263"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9" name="Text Placeholder 4"/>
          <p:cNvSpPr>
            <a:spLocks noGrp="1"/>
          </p:cNvSpPr>
          <p:nvPr>
            <p:ph type="body" sz="quarter" idx="22" hasCustomPrompt="1"/>
          </p:nvPr>
        </p:nvSpPr>
        <p:spPr>
          <a:xfrm>
            <a:off x="9173051"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0" name="Text Placeholder 4"/>
          <p:cNvSpPr>
            <a:spLocks noGrp="1"/>
          </p:cNvSpPr>
          <p:nvPr>
            <p:ph type="body" sz="quarter" idx="23" hasCustomPrompt="1"/>
          </p:nvPr>
        </p:nvSpPr>
        <p:spPr>
          <a:xfrm>
            <a:off x="9631839"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1" name="Text Placeholder 4"/>
          <p:cNvSpPr>
            <a:spLocks noGrp="1"/>
          </p:cNvSpPr>
          <p:nvPr>
            <p:ph type="body" sz="quarter" idx="24" hasCustomPrompt="1"/>
          </p:nvPr>
        </p:nvSpPr>
        <p:spPr>
          <a:xfrm>
            <a:off x="10090627"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2" name="Text Placeholder 4"/>
          <p:cNvSpPr>
            <a:spLocks noGrp="1"/>
          </p:cNvSpPr>
          <p:nvPr>
            <p:ph type="body" sz="quarter" idx="25" hasCustomPrompt="1"/>
          </p:nvPr>
        </p:nvSpPr>
        <p:spPr>
          <a:xfrm>
            <a:off x="10549415"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3" name="Text Placeholder 4"/>
          <p:cNvSpPr>
            <a:spLocks noGrp="1"/>
          </p:cNvSpPr>
          <p:nvPr>
            <p:ph type="body" sz="quarter" idx="26" hasCustomPrompt="1"/>
          </p:nvPr>
        </p:nvSpPr>
        <p:spPr>
          <a:xfrm>
            <a:off x="11008203"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4" name="Text Placeholder 4"/>
          <p:cNvSpPr>
            <a:spLocks noGrp="1"/>
          </p:cNvSpPr>
          <p:nvPr>
            <p:ph type="body" sz="quarter" idx="27" hasCustomPrompt="1"/>
          </p:nvPr>
        </p:nvSpPr>
        <p:spPr>
          <a:xfrm>
            <a:off x="11466991"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2"/>
          </a:solidFill>
        </p:spPr>
        <p:txBody>
          <a:bodyPr/>
          <a:lstStyle>
            <a:lvl1pPr>
              <a:defRPr baseline="0"/>
            </a:lvl1pPr>
          </a:lstStyle>
          <a:p>
            <a:pPr lvl="0"/>
            <a:r>
              <a:rPr lang="nl-BE" dirty="0"/>
              <a:t> </a:t>
            </a:r>
          </a:p>
        </p:txBody>
      </p:sp>
      <p:sp>
        <p:nvSpPr>
          <p:cNvPr id="105" name="Text Placeholder 4"/>
          <p:cNvSpPr>
            <a:spLocks noGrp="1"/>
          </p:cNvSpPr>
          <p:nvPr>
            <p:ph type="body" sz="quarter" idx="28" hasCustomPrompt="1"/>
          </p:nvPr>
        </p:nvSpPr>
        <p:spPr>
          <a:xfrm>
            <a:off x="8714263"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6" name="Text Placeholder 4"/>
          <p:cNvSpPr>
            <a:spLocks noGrp="1"/>
          </p:cNvSpPr>
          <p:nvPr>
            <p:ph type="body" sz="quarter" idx="29" hasCustomPrompt="1"/>
          </p:nvPr>
        </p:nvSpPr>
        <p:spPr>
          <a:xfrm>
            <a:off x="9173051"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7" name="Text Placeholder 4"/>
          <p:cNvSpPr>
            <a:spLocks noGrp="1"/>
          </p:cNvSpPr>
          <p:nvPr>
            <p:ph type="body" sz="quarter" idx="30" hasCustomPrompt="1"/>
          </p:nvPr>
        </p:nvSpPr>
        <p:spPr>
          <a:xfrm>
            <a:off x="9631839"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8" name="Text Placeholder 4"/>
          <p:cNvSpPr>
            <a:spLocks noGrp="1"/>
          </p:cNvSpPr>
          <p:nvPr>
            <p:ph type="body" sz="quarter" idx="31" hasCustomPrompt="1"/>
          </p:nvPr>
        </p:nvSpPr>
        <p:spPr>
          <a:xfrm>
            <a:off x="10090627"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09" name="Text Placeholder 4"/>
          <p:cNvSpPr>
            <a:spLocks noGrp="1"/>
          </p:cNvSpPr>
          <p:nvPr>
            <p:ph type="body" sz="quarter" idx="32" hasCustomPrompt="1"/>
          </p:nvPr>
        </p:nvSpPr>
        <p:spPr>
          <a:xfrm>
            <a:off x="10549415"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0" name="Text Placeholder 4"/>
          <p:cNvSpPr>
            <a:spLocks noGrp="1"/>
          </p:cNvSpPr>
          <p:nvPr>
            <p:ph type="body" sz="quarter" idx="33" hasCustomPrompt="1"/>
          </p:nvPr>
        </p:nvSpPr>
        <p:spPr>
          <a:xfrm>
            <a:off x="11008203"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1" name="Text Placeholder 4"/>
          <p:cNvSpPr>
            <a:spLocks noGrp="1"/>
          </p:cNvSpPr>
          <p:nvPr>
            <p:ph type="body" sz="quarter" idx="34" hasCustomPrompt="1"/>
          </p:nvPr>
        </p:nvSpPr>
        <p:spPr>
          <a:xfrm>
            <a:off x="11466991"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2" name="Text Placeholder 4"/>
          <p:cNvSpPr>
            <a:spLocks noGrp="1"/>
          </p:cNvSpPr>
          <p:nvPr>
            <p:ph type="body" sz="quarter" idx="35" hasCustomPrompt="1"/>
          </p:nvPr>
        </p:nvSpPr>
        <p:spPr>
          <a:xfrm>
            <a:off x="8714518"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3" name="Text Placeholder 4"/>
          <p:cNvSpPr>
            <a:spLocks noGrp="1"/>
          </p:cNvSpPr>
          <p:nvPr>
            <p:ph type="body" sz="quarter" idx="36" hasCustomPrompt="1"/>
          </p:nvPr>
        </p:nvSpPr>
        <p:spPr>
          <a:xfrm>
            <a:off x="9173306"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4" name="Text Placeholder 4"/>
          <p:cNvSpPr>
            <a:spLocks noGrp="1"/>
          </p:cNvSpPr>
          <p:nvPr>
            <p:ph type="body" sz="quarter" idx="37" hasCustomPrompt="1"/>
          </p:nvPr>
        </p:nvSpPr>
        <p:spPr>
          <a:xfrm>
            <a:off x="9632094"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5" name="Text Placeholder 4"/>
          <p:cNvSpPr>
            <a:spLocks noGrp="1"/>
          </p:cNvSpPr>
          <p:nvPr>
            <p:ph type="body" sz="quarter" idx="38" hasCustomPrompt="1"/>
          </p:nvPr>
        </p:nvSpPr>
        <p:spPr>
          <a:xfrm>
            <a:off x="10090882"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6" name="Text Placeholder 4"/>
          <p:cNvSpPr>
            <a:spLocks noGrp="1"/>
          </p:cNvSpPr>
          <p:nvPr>
            <p:ph type="body" sz="quarter" idx="39" hasCustomPrompt="1"/>
          </p:nvPr>
        </p:nvSpPr>
        <p:spPr>
          <a:xfrm>
            <a:off x="10549670"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7" name="Text Placeholder 4"/>
          <p:cNvSpPr>
            <a:spLocks noGrp="1"/>
          </p:cNvSpPr>
          <p:nvPr>
            <p:ph type="body" sz="quarter" idx="40" hasCustomPrompt="1"/>
          </p:nvPr>
        </p:nvSpPr>
        <p:spPr>
          <a:xfrm>
            <a:off x="11008458"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118" name="Text Placeholder 4"/>
          <p:cNvSpPr>
            <a:spLocks noGrp="1"/>
          </p:cNvSpPr>
          <p:nvPr>
            <p:ph type="body" sz="quarter" idx="41" hasCustomPrompt="1"/>
          </p:nvPr>
        </p:nvSpPr>
        <p:spPr>
          <a:xfrm>
            <a:off x="11467246"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ndertitel en tekst met patroon">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07-06-2018</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21-10-2019</a:t>
            </a:fld>
            <a:r>
              <a:rPr lang="nl-NL"/>
              <a:t> | </a:t>
            </a:r>
            <a:fld id="{2DAB09C5-3251-4B47-B002-D03712DC64C3}" type="slidenum">
              <a:rPr lang="nl-NL" smtClean="0"/>
              <a:pPr/>
              <a:t>‹#›</a:t>
            </a:fld>
            <a:endParaRPr lang="nl-NL" dirty="0"/>
          </a:p>
        </p:txBody>
      </p:sp>
      <p:sp>
        <p:nvSpPr>
          <p:cNvPr id="4" name="Tijdelijke aanduiding voor tekst 3"/>
          <p:cNvSpPr>
            <a:spLocks noGrp="1"/>
          </p:cNvSpPr>
          <p:nvPr>
            <p:ph type="body" sz="quarter" idx="13"/>
          </p:nvPr>
        </p:nvSpPr>
        <p:spPr>
          <a:xfrm>
            <a:off x="624434" y="2005130"/>
            <a:ext cx="6690766"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8" name="Titel 3"/>
          <p:cNvSpPr>
            <a:spLocks noGrp="1"/>
          </p:cNvSpPr>
          <p:nvPr>
            <p:ph type="title"/>
          </p:nvPr>
        </p:nvSpPr>
        <p:spPr>
          <a:xfrm>
            <a:off x="731838" y="711463"/>
            <a:ext cx="5338800" cy="341050"/>
          </a:xfrm>
        </p:spPr>
        <p:txBody>
          <a:bodyPr tIns="36000" bIns="0"/>
          <a:lstStyle>
            <a:lvl1pPr>
              <a:defRPr sz="2200" strike="noStrike" baseline="0"/>
            </a:lvl1pPr>
          </a:lstStyle>
          <a:p>
            <a:r>
              <a:rPr lang="en-US"/>
              <a:t>Click to edit Master title style</a:t>
            </a:r>
            <a:endParaRPr lang="nl-NL" dirty="0"/>
          </a:p>
        </p:txBody>
      </p:sp>
      <p:sp>
        <p:nvSpPr>
          <p:cNvPr id="69" name="Text Placeholder 4"/>
          <p:cNvSpPr>
            <a:spLocks noGrp="1"/>
          </p:cNvSpPr>
          <p:nvPr>
            <p:ph type="body" sz="quarter" idx="14" hasCustomPrompt="1"/>
          </p:nvPr>
        </p:nvSpPr>
        <p:spPr>
          <a:xfrm>
            <a:off x="8705382"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0" name="Text Placeholder 4"/>
          <p:cNvSpPr>
            <a:spLocks noGrp="1"/>
          </p:cNvSpPr>
          <p:nvPr>
            <p:ph type="body" sz="quarter" idx="15" hasCustomPrompt="1"/>
          </p:nvPr>
        </p:nvSpPr>
        <p:spPr>
          <a:xfrm>
            <a:off x="9164170"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1" name="Text Placeholder 4"/>
          <p:cNvSpPr>
            <a:spLocks noGrp="1"/>
          </p:cNvSpPr>
          <p:nvPr>
            <p:ph type="body" sz="quarter" idx="16" hasCustomPrompt="1"/>
          </p:nvPr>
        </p:nvSpPr>
        <p:spPr>
          <a:xfrm>
            <a:off x="9622958"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2" name="Text Placeholder 4"/>
          <p:cNvSpPr>
            <a:spLocks noGrp="1"/>
          </p:cNvSpPr>
          <p:nvPr>
            <p:ph type="body" sz="quarter" idx="17" hasCustomPrompt="1"/>
          </p:nvPr>
        </p:nvSpPr>
        <p:spPr>
          <a:xfrm>
            <a:off x="10081746"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3" name="Text Placeholder 4"/>
          <p:cNvSpPr>
            <a:spLocks noGrp="1"/>
          </p:cNvSpPr>
          <p:nvPr>
            <p:ph type="body" sz="quarter" idx="18" hasCustomPrompt="1"/>
          </p:nvPr>
        </p:nvSpPr>
        <p:spPr>
          <a:xfrm>
            <a:off x="10540534"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4" name="Text Placeholder 4"/>
          <p:cNvSpPr>
            <a:spLocks noGrp="1"/>
          </p:cNvSpPr>
          <p:nvPr>
            <p:ph type="body" sz="quarter" idx="19" hasCustomPrompt="1"/>
          </p:nvPr>
        </p:nvSpPr>
        <p:spPr>
          <a:xfrm>
            <a:off x="10999322"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5" name="Text Placeholder 4"/>
          <p:cNvSpPr>
            <a:spLocks noGrp="1"/>
          </p:cNvSpPr>
          <p:nvPr>
            <p:ph type="body" sz="quarter" idx="20" hasCustomPrompt="1"/>
          </p:nvPr>
        </p:nvSpPr>
        <p:spPr>
          <a:xfrm>
            <a:off x="11458110" y="259570"/>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6" name="Text Placeholder 4"/>
          <p:cNvSpPr>
            <a:spLocks noGrp="1"/>
          </p:cNvSpPr>
          <p:nvPr>
            <p:ph type="body" sz="quarter" idx="21" hasCustomPrompt="1"/>
          </p:nvPr>
        </p:nvSpPr>
        <p:spPr>
          <a:xfrm>
            <a:off x="8714263"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7" name="Text Placeholder 4"/>
          <p:cNvSpPr>
            <a:spLocks noGrp="1"/>
          </p:cNvSpPr>
          <p:nvPr>
            <p:ph type="body" sz="quarter" idx="22" hasCustomPrompt="1"/>
          </p:nvPr>
        </p:nvSpPr>
        <p:spPr>
          <a:xfrm>
            <a:off x="9173051"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8" name="Text Placeholder 4"/>
          <p:cNvSpPr>
            <a:spLocks noGrp="1"/>
          </p:cNvSpPr>
          <p:nvPr>
            <p:ph type="body" sz="quarter" idx="23" hasCustomPrompt="1"/>
          </p:nvPr>
        </p:nvSpPr>
        <p:spPr>
          <a:xfrm>
            <a:off x="9631839"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79" name="Text Placeholder 4"/>
          <p:cNvSpPr>
            <a:spLocks noGrp="1"/>
          </p:cNvSpPr>
          <p:nvPr>
            <p:ph type="body" sz="quarter" idx="24" hasCustomPrompt="1"/>
          </p:nvPr>
        </p:nvSpPr>
        <p:spPr>
          <a:xfrm>
            <a:off x="10090627"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0" name="Text Placeholder 4"/>
          <p:cNvSpPr>
            <a:spLocks noGrp="1"/>
          </p:cNvSpPr>
          <p:nvPr>
            <p:ph type="body" sz="quarter" idx="25" hasCustomPrompt="1"/>
          </p:nvPr>
        </p:nvSpPr>
        <p:spPr>
          <a:xfrm>
            <a:off x="10549415"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1" name="Text Placeholder 4"/>
          <p:cNvSpPr>
            <a:spLocks noGrp="1"/>
          </p:cNvSpPr>
          <p:nvPr>
            <p:ph type="body" sz="quarter" idx="26" hasCustomPrompt="1"/>
          </p:nvPr>
        </p:nvSpPr>
        <p:spPr>
          <a:xfrm>
            <a:off x="11008203"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2" name="Text Placeholder 4"/>
          <p:cNvSpPr>
            <a:spLocks noGrp="1"/>
          </p:cNvSpPr>
          <p:nvPr>
            <p:ph type="body" sz="quarter" idx="27" hasCustomPrompt="1"/>
          </p:nvPr>
        </p:nvSpPr>
        <p:spPr>
          <a:xfrm>
            <a:off x="11466991" y="1415164"/>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2"/>
          </a:solidFill>
        </p:spPr>
        <p:txBody>
          <a:bodyPr/>
          <a:lstStyle>
            <a:lvl1pPr>
              <a:defRPr baseline="0"/>
            </a:lvl1pPr>
          </a:lstStyle>
          <a:p>
            <a:pPr lvl="0"/>
            <a:r>
              <a:rPr lang="nl-BE" dirty="0"/>
              <a:t> </a:t>
            </a:r>
          </a:p>
        </p:txBody>
      </p:sp>
      <p:sp>
        <p:nvSpPr>
          <p:cNvPr id="83" name="Text Placeholder 4"/>
          <p:cNvSpPr>
            <a:spLocks noGrp="1"/>
          </p:cNvSpPr>
          <p:nvPr>
            <p:ph type="body" sz="quarter" idx="28" hasCustomPrompt="1"/>
          </p:nvPr>
        </p:nvSpPr>
        <p:spPr>
          <a:xfrm>
            <a:off x="8714263"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4" name="Text Placeholder 4"/>
          <p:cNvSpPr>
            <a:spLocks noGrp="1"/>
          </p:cNvSpPr>
          <p:nvPr>
            <p:ph type="body" sz="quarter" idx="29" hasCustomPrompt="1"/>
          </p:nvPr>
        </p:nvSpPr>
        <p:spPr>
          <a:xfrm>
            <a:off x="9173051"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5" name="Text Placeholder 4"/>
          <p:cNvSpPr>
            <a:spLocks noGrp="1"/>
          </p:cNvSpPr>
          <p:nvPr>
            <p:ph type="body" sz="quarter" idx="30" hasCustomPrompt="1"/>
          </p:nvPr>
        </p:nvSpPr>
        <p:spPr>
          <a:xfrm>
            <a:off x="9631839"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6" name="Text Placeholder 4"/>
          <p:cNvSpPr>
            <a:spLocks noGrp="1"/>
          </p:cNvSpPr>
          <p:nvPr>
            <p:ph type="body" sz="quarter" idx="31" hasCustomPrompt="1"/>
          </p:nvPr>
        </p:nvSpPr>
        <p:spPr>
          <a:xfrm>
            <a:off x="10090627"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7" name="Text Placeholder 4"/>
          <p:cNvSpPr>
            <a:spLocks noGrp="1"/>
          </p:cNvSpPr>
          <p:nvPr>
            <p:ph type="body" sz="quarter" idx="32" hasCustomPrompt="1"/>
          </p:nvPr>
        </p:nvSpPr>
        <p:spPr>
          <a:xfrm>
            <a:off x="10549415"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8" name="Text Placeholder 4"/>
          <p:cNvSpPr>
            <a:spLocks noGrp="1"/>
          </p:cNvSpPr>
          <p:nvPr>
            <p:ph type="body" sz="quarter" idx="33" hasCustomPrompt="1"/>
          </p:nvPr>
        </p:nvSpPr>
        <p:spPr>
          <a:xfrm>
            <a:off x="11008203"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89" name="Text Placeholder 4"/>
          <p:cNvSpPr>
            <a:spLocks noGrp="1"/>
          </p:cNvSpPr>
          <p:nvPr>
            <p:ph type="body" sz="quarter" idx="34" hasCustomPrompt="1"/>
          </p:nvPr>
        </p:nvSpPr>
        <p:spPr>
          <a:xfrm>
            <a:off x="11466991" y="2567683"/>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0" name="Text Placeholder 4"/>
          <p:cNvSpPr>
            <a:spLocks noGrp="1"/>
          </p:cNvSpPr>
          <p:nvPr>
            <p:ph type="body" sz="quarter" idx="35" hasCustomPrompt="1"/>
          </p:nvPr>
        </p:nvSpPr>
        <p:spPr>
          <a:xfrm>
            <a:off x="8714518"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1" name="Text Placeholder 4"/>
          <p:cNvSpPr>
            <a:spLocks noGrp="1"/>
          </p:cNvSpPr>
          <p:nvPr>
            <p:ph type="body" sz="quarter" idx="36" hasCustomPrompt="1"/>
          </p:nvPr>
        </p:nvSpPr>
        <p:spPr>
          <a:xfrm>
            <a:off x="9173306"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2" name="Text Placeholder 4"/>
          <p:cNvSpPr>
            <a:spLocks noGrp="1"/>
          </p:cNvSpPr>
          <p:nvPr>
            <p:ph type="body" sz="quarter" idx="37" hasCustomPrompt="1"/>
          </p:nvPr>
        </p:nvSpPr>
        <p:spPr>
          <a:xfrm>
            <a:off x="9632094"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3" name="Text Placeholder 4"/>
          <p:cNvSpPr>
            <a:spLocks noGrp="1"/>
          </p:cNvSpPr>
          <p:nvPr>
            <p:ph type="body" sz="quarter" idx="38" hasCustomPrompt="1"/>
          </p:nvPr>
        </p:nvSpPr>
        <p:spPr>
          <a:xfrm>
            <a:off x="10090882"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4" name="Text Placeholder 4"/>
          <p:cNvSpPr>
            <a:spLocks noGrp="1"/>
          </p:cNvSpPr>
          <p:nvPr>
            <p:ph type="body" sz="quarter" idx="39" hasCustomPrompt="1"/>
          </p:nvPr>
        </p:nvSpPr>
        <p:spPr>
          <a:xfrm>
            <a:off x="10549670"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5" name="Text Placeholder 4"/>
          <p:cNvSpPr>
            <a:spLocks noGrp="1"/>
          </p:cNvSpPr>
          <p:nvPr>
            <p:ph type="body" sz="quarter" idx="40" hasCustomPrompt="1"/>
          </p:nvPr>
        </p:nvSpPr>
        <p:spPr>
          <a:xfrm>
            <a:off x="11008458"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6" name="Text Placeholder 4"/>
          <p:cNvSpPr>
            <a:spLocks noGrp="1"/>
          </p:cNvSpPr>
          <p:nvPr>
            <p:ph type="body" sz="quarter" idx="41" hasCustomPrompt="1"/>
          </p:nvPr>
        </p:nvSpPr>
        <p:spPr>
          <a:xfrm>
            <a:off x="11467246" y="3723277"/>
            <a:ext cx="458788" cy="1149350"/>
          </a:xfrm>
          <a:custGeom>
            <a:avLst/>
            <a:gdLst>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1149350 h 1149350"/>
              <a:gd name="connsiteX4" fmla="*/ 0 w 458788"/>
              <a:gd name="connsiteY4" fmla="*/ 0 h 1149350"/>
              <a:gd name="connsiteX0" fmla="*/ 0 w 458788"/>
              <a:gd name="connsiteY0" fmla="*/ 0 h 1149350"/>
              <a:gd name="connsiteX1" fmla="*/ 458788 w 458788"/>
              <a:gd name="connsiteY1" fmla="*/ 0 h 1149350"/>
              <a:gd name="connsiteX2" fmla="*/ 458788 w 458788"/>
              <a:gd name="connsiteY2" fmla="*/ 1149350 h 1149350"/>
              <a:gd name="connsiteX3" fmla="*/ 0 w 458788"/>
              <a:gd name="connsiteY3" fmla="*/ 0 h 1149350"/>
            </a:gdLst>
            <a:ahLst/>
            <a:cxnLst>
              <a:cxn ang="0">
                <a:pos x="connsiteX0" y="connsiteY0"/>
              </a:cxn>
              <a:cxn ang="0">
                <a:pos x="connsiteX1" y="connsiteY1"/>
              </a:cxn>
              <a:cxn ang="0">
                <a:pos x="connsiteX2" y="connsiteY2"/>
              </a:cxn>
              <a:cxn ang="0">
                <a:pos x="connsiteX3" y="connsiteY3"/>
              </a:cxn>
            </a:cxnLst>
            <a:rect l="l" t="t" r="r" b="b"/>
            <a:pathLst>
              <a:path w="458788" h="1149350">
                <a:moveTo>
                  <a:pt x="0" y="0"/>
                </a:moveTo>
                <a:lnTo>
                  <a:pt x="458788" y="0"/>
                </a:lnTo>
                <a:lnTo>
                  <a:pt x="458788" y="1149350"/>
                </a:lnTo>
                <a:lnTo>
                  <a:pt x="0" y="0"/>
                </a:lnTo>
                <a:close/>
              </a:path>
            </a:pathLst>
          </a:custGeom>
          <a:solidFill>
            <a:schemeClr val="accent1"/>
          </a:solidFill>
        </p:spPr>
        <p:txBody>
          <a:bodyPr/>
          <a:lstStyle>
            <a:lvl1pPr>
              <a:defRPr baseline="0"/>
            </a:lvl1pPr>
          </a:lstStyle>
          <a:p>
            <a:pPr lvl="0"/>
            <a:r>
              <a:rPr lang="nl-BE" dirty="0"/>
              <a:t> </a:t>
            </a:r>
          </a:p>
        </p:txBody>
      </p:sp>
      <p:sp>
        <p:nvSpPr>
          <p:cNvPr id="97"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en ondertitel">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07-06-2018</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21-10-2019</a:t>
            </a:fld>
            <a:r>
              <a:rPr lang="nl-NL"/>
              <a:t> | </a:t>
            </a:r>
            <a:fld id="{2DAB09C5-3251-4B47-B002-D03712DC64C3}" type="slidenum">
              <a:rPr lang="nl-NL" smtClean="0"/>
              <a:pPr/>
              <a:t>‹#›</a:t>
            </a:fld>
            <a:endParaRPr lang="nl-NL" dirty="0"/>
          </a:p>
        </p:txBody>
      </p:sp>
      <p:sp>
        <p:nvSpPr>
          <p:cNvPr id="13" name="Titel 3"/>
          <p:cNvSpPr>
            <a:spLocks noGrp="1"/>
          </p:cNvSpPr>
          <p:nvPr>
            <p:ph type="title"/>
          </p:nvPr>
        </p:nvSpPr>
        <p:spPr>
          <a:xfrm>
            <a:off x="731838" y="711463"/>
            <a:ext cx="5338800" cy="341050"/>
          </a:xfrm>
        </p:spPr>
        <p:txBody>
          <a:bodyPr tIns="36000" bIns="0"/>
          <a:lstStyle>
            <a:lvl1pPr>
              <a:defRPr sz="2200" strike="noStrike" baseline="0"/>
            </a:lvl1pPr>
          </a:lstStyle>
          <a:p>
            <a:r>
              <a:rPr lang="en-US"/>
              <a:t>Click to edit Master title style</a:t>
            </a:r>
            <a:endParaRPr lang="nl-NL" dirty="0"/>
          </a:p>
        </p:txBody>
      </p:sp>
      <p:sp>
        <p:nvSpPr>
          <p:cNvPr id="14"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eg scherm">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07-06-2018</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21-10-2019</a:t>
            </a:fld>
            <a:r>
              <a:rPr lang="nl-NL"/>
              <a:t> | </a:t>
            </a:r>
            <a:fld id="{2DAB09C5-3251-4B47-B002-D03712DC64C3}" type="slidenum">
              <a:rPr lang="nl-NL" smtClean="0"/>
              <a:pPr/>
              <a:t>‹#›</a:t>
            </a:fld>
            <a:endParaRPr lang="nl-NL" dirty="0"/>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oodtekst">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07-06-2018</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21-10-2019</a:t>
            </a:fld>
            <a:r>
              <a:rPr lang="nl-NL"/>
              <a:t> | </a:t>
            </a:r>
            <a:fld id="{2DAB09C5-3251-4B47-B002-D03712DC64C3}" type="slidenum">
              <a:rPr lang="nl-NL" smtClean="0"/>
              <a:pPr/>
              <a:t>‹#›</a:t>
            </a:fld>
            <a:endParaRPr lang="nl-NL" dirty="0"/>
          </a:p>
        </p:txBody>
      </p:sp>
      <p:sp>
        <p:nvSpPr>
          <p:cNvPr id="4" name="Vrije vorm 3"/>
          <p:cNvSpPr/>
          <p:nvPr userDrawn="1"/>
        </p:nvSpPr>
        <p:spPr>
          <a:xfrm>
            <a:off x="4978033" y="1362517"/>
            <a:ext cx="229923" cy="3777307"/>
          </a:xfrm>
          <a:custGeom>
            <a:avLst/>
            <a:gdLst>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98525 h 1771650"/>
              <a:gd name="connsiteX4" fmla="*/ 184150 w 184150"/>
              <a:gd name="connsiteY4" fmla="*/ 1771650 h 1771650"/>
              <a:gd name="connsiteX0" fmla="*/ 177800 w 189210"/>
              <a:gd name="connsiteY0" fmla="*/ 0 h 1771650"/>
              <a:gd name="connsiteX1" fmla="*/ 177800 w 189210"/>
              <a:gd name="connsiteY1" fmla="*/ 454025 h 1771650"/>
              <a:gd name="connsiteX2" fmla="*/ 0 w 189210"/>
              <a:gd name="connsiteY2" fmla="*/ 454025 h 1771650"/>
              <a:gd name="connsiteX3" fmla="*/ 189210 w 189210"/>
              <a:gd name="connsiteY3" fmla="*/ 898525 h 1771650"/>
              <a:gd name="connsiteX4" fmla="*/ 184150 w 189210"/>
              <a:gd name="connsiteY4" fmla="*/ 1771650 h 1771650"/>
              <a:gd name="connsiteX0" fmla="*/ 177800 w 191740"/>
              <a:gd name="connsiteY0" fmla="*/ 0 h 1771650"/>
              <a:gd name="connsiteX1" fmla="*/ 177800 w 191740"/>
              <a:gd name="connsiteY1" fmla="*/ 454025 h 1771650"/>
              <a:gd name="connsiteX2" fmla="*/ 0 w 191740"/>
              <a:gd name="connsiteY2" fmla="*/ 454025 h 1771650"/>
              <a:gd name="connsiteX3" fmla="*/ 191740 w 191740"/>
              <a:gd name="connsiteY3" fmla="*/ 802382 h 1771650"/>
              <a:gd name="connsiteX4" fmla="*/ 184150 w 191740"/>
              <a:gd name="connsiteY4" fmla="*/ 1771650 h 1771650"/>
              <a:gd name="connsiteX0" fmla="*/ 177800 w 186680"/>
              <a:gd name="connsiteY0" fmla="*/ 0 h 1771650"/>
              <a:gd name="connsiteX1" fmla="*/ 177800 w 186680"/>
              <a:gd name="connsiteY1" fmla="*/ 454025 h 1771650"/>
              <a:gd name="connsiteX2" fmla="*/ 0 w 186680"/>
              <a:gd name="connsiteY2" fmla="*/ 454025 h 1771650"/>
              <a:gd name="connsiteX3" fmla="*/ 186680 w 186680"/>
              <a:gd name="connsiteY3" fmla="*/ 802382 h 1771650"/>
              <a:gd name="connsiteX4" fmla="*/ 184150 w 186680"/>
              <a:gd name="connsiteY4" fmla="*/ 1771650 h 1771650"/>
              <a:gd name="connsiteX0" fmla="*/ 177800 w 184150"/>
              <a:gd name="connsiteY0" fmla="*/ 0 h 1771650"/>
              <a:gd name="connsiteX1" fmla="*/ 177800 w 184150"/>
              <a:gd name="connsiteY1" fmla="*/ 454025 h 1771650"/>
              <a:gd name="connsiteX2" fmla="*/ 0 w 184150"/>
              <a:gd name="connsiteY2" fmla="*/ 454025 h 1771650"/>
              <a:gd name="connsiteX3" fmla="*/ 184150 w 184150"/>
              <a:gd name="connsiteY3" fmla="*/ 804912 h 1771650"/>
              <a:gd name="connsiteX4" fmla="*/ 184150 w 184150"/>
              <a:gd name="connsiteY4" fmla="*/ 1771650 h 1771650"/>
              <a:gd name="connsiteX0" fmla="*/ 205601 w 211951"/>
              <a:gd name="connsiteY0" fmla="*/ 0 h 1771650"/>
              <a:gd name="connsiteX1" fmla="*/ 205601 w 211951"/>
              <a:gd name="connsiteY1" fmla="*/ 454025 h 1771650"/>
              <a:gd name="connsiteX2" fmla="*/ 0 w 211951"/>
              <a:gd name="connsiteY2" fmla="*/ 106521 h 1771650"/>
              <a:gd name="connsiteX3" fmla="*/ 211951 w 211951"/>
              <a:gd name="connsiteY3" fmla="*/ 804912 h 1771650"/>
              <a:gd name="connsiteX4" fmla="*/ 211951 w 211951"/>
              <a:gd name="connsiteY4" fmla="*/ 1771650 h 1771650"/>
              <a:gd name="connsiteX0" fmla="*/ 205601 w 211951"/>
              <a:gd name="connsiteY0" fmla="*/ 0 h 1771650"/>
              <a:gd name="connsiteX1" fmla="*/ 202125 w 211951"/>
              <a:gd name="connsiteY1" fmla="*/ 120420 h 1771650"/>
              <a:gd name="connsiteX2" fmla="*/ 0 w 211951"/>
              <a:gd name="connsiteY2" fmla="*/ 106521 h 1771650"/>
              <a:gd name="connsiteX3" fmla="*/ 211951 w 211951"/>
              <a:gd name="connsiteY3" fmla="*/ 804912 h 1771650"/>
              <a:gd name="connsiteX4" fmla="*/ 211951 w 211951"/>
              <a:gd name="connsiteY4" fmla="*/ 1771650 h 1771650"/>
              <a:gd name="connsiteX0" fmla="*/ 205601 w 216025"/>
              <a:gd name="connsiteY0" fmla="*/ 0 h 1771650"/>
              <a:gd name="connsiteX1" fmla="*/ 216025 w 216025"/>
              <a:gd name="connsiteY1" fmla="*/ 113470 h 1771650"/>
              <a:gd name="connsiteX2" fmla="*/ 0 w 216025"/>
              <a:gd name="connsiteY2" fmla="*/ 106521 h 1771650"/>
              <a:gd name="connsiteX3" fmla="*/ 211951 w 216025"/>
              <a:gd name="connsiteY3" fmla="*/ 804912 h 1771650"/>
              <a:gd name="connsiteX4" fmla="*/ 211951 w 216025"/>
              <a:gd name="connsiteY4" fmla="*/ 1771650 h 1771650"/>
              <a:gd name="connsiteX0" fmla="*/ 205601 w 211951"/>
              <a:gd name="connsiteY0" fmla="*/ 0 h 1771650"/>
              <a:gd name="connsiteX1" fmla="*/ 202125 w 211951"/>
              <a:gd name="connsiteY1" fmla="*/ 116945 h 1771650"/>
              <a:gd name="connsiteX2" fmla="*/ 0 w 211951"/>
              <a:gd name="connsiteY2" fmla="*/ 106521 h 1771650"/>
              <a:gd name="connsiteX3" fmla="*/ 211951 w 211951"/>
              <a:gd name="connsiteY3" fmla="*/ 804912 h 1771650"/>
              <a:gd name="connsiteX4" fmla="*/ 211951 w 211951"/>
              <a:gd name="connsiteY4" fmla="*/ 1771650 h 1771650"/>
              <a:gd name="connsiteX0" fmla="*/ 205601 w 211951"/>
              <a:gd name="connsiteY0" fmla="*/ 0 h 1771650"/>
              <a:gd name="connsiteX1" fmla="*/ 209075 w 211951"/>
              <a:gd name="connsiteY1" fmla="*/ 120420 h 1771650"/>
              <a:gd name="connsiteX2" fmla="*/ 0 w 211951"/>
              <a:gd name="connsiteY2" fmla="*/ 106521 h 1771650"/>
              <a:gd name="connsiteX3" fmla="*/ 211951 w 211951"/>
              <a:gd name="connsiteY3" fmla="*/ 804912 h 1771650"/>
              <a:gd name="connsiteX4" fmla="*/ 211951 w 211951"/>
              <a:gd name="connsiteY4" fmla="*/ 1771650 h 1771650"/>
              <a:gd name="connsiteX0" fmla="*/ 195176 w 201526"/>
              <a:gd name="connsiteY0" fmla="*/ 0 h 1771650"/>
              <a:gd name="connsiteX1" fmla="*/ 198650 w 201526"/>
              <a:gd name="connsiteY1" fmla="*/ 120420 h 1771650"/>
              <a:gd name="connsiteX2" fmla="*/ 0 w 201526"/>
              <a:gd name="connsiteY2" fmla="*/ 116947 h 1771650"/>
              <a:gd name="connsiteX3" fmla="*/ 201526 w 201526"/>
              <a:gd name="connsiteY3" fmla="*/ 804912 h 1771650"/>
              <a:gd name="connsiteX4" fmla="*/ 201526 w 201526"/>
              <a:gd name="connsiteY4" fmla="*/ 1771650 h 1771650"/>
              <a:gd name="connsiteX0" fmla="*/ 195176 w 201526"/>
              <a:gd name="connsiteY0" fmla="*/ 0 h 1771650"/>
              <a:gd name="connsiteX1" fmla="*/ 198650 w 201526"/>
              <a:gd name="connsiteY1" fmla="*/ 120420 h 1771650"/>
              <a:gd name="connsiteX2" fmla="*/ 0 w 201526"/>
              <a:gd name="connsiteY2" fmla="*/ 106521 h 1771650"/>
              <a:gd name="connsiteX3" fmla="*/ 201526 w 201526"/>
              <a:gd name="connsiteY3" fmla="*/ 804912 h 1771650"/>
              <a:gd name="connsiteX4" fmla="*/ 201526 w 201526"/>
              <a:gd name="connsiteY4" fmla="*/ 1771650 h 1771650"/>
              <a:gd name="connsiteX0" fmla="*/ 191701 w 198051"/>
              <a:gd name="connsiteY0" fmla="*/ 0 h 1771650"/>
              <a:gd name="connsiteX1" fmla="*/ 195175 w 198051"/>
              <a:gd name="connsiteY1" fmla="*/ 120420 h 1771650"/>
              <a:gd name="connsiteX2" fmla="*/ 0 w 198051"/>
              <a:gd name="connsiteY2" fmla="*/ 116947 h 1771650"/>
              <a:gd name="connsiteX3" fmla="*/ 198051 w 198051"/>
              <a:gd name="connsiteY3" fmla="*/ 804912 h 1771650"/>
              <a:gd name="connsiteX4" fmla="*/ 198051 w 198051"/>
              <a:gd name="connsiteY4" fmla="*/ 1771650 h 1771650"/>
              <a:gd name="connsiteX0" fmla="*/ 191701 w 198051"/>
              <a:gd name="connsiteY0" fmla="*/ 0 h 1771650"/>
              <a:gd name="connsiteX1" fmla="*/ 190902 w 198051"/>
              <a:gd name="connsiteY1" fmla="*/ 122556 h 1771650"/>
              <a:gd name="connsiteX2" fmla="*/ 0 w 198051"/>
              <a:gd name="connsiteY2" fmla="*/ 116947 h 1771650"/>
              <a:gd name="connsiteX3" fmla="*/ 198051 w 198051"/>
              <a:gd name="connsiteY3" fmla="*/ 804912 h 1771650"/>
              <a:gd name="connsiteX4" fmla="*/ 198051 w 198051"/>
              <a:gd name="connsiteY4" fmla="*/ 1771650 h 1771650"/>
              <a:gd name="connsiteX0" fmla="*/ 155380 w 161730"/>
              <a:gd name="connsiteY0" fmla="*/ 0 h 1771650"/>
              <a:gd name="connsiteX1" fmla="*/ 154581 w 161730"/>
              <a:gd name="connsiteY1" fmla="*/ 122556 h 1771650"/>
              <a:gd name="connsiteX2" fmla="*/ 0 w 161730"/>
              <a:gd name="connsiteY2" fmla="*/ 116947 h 1771650"/>
              <a:gd name="connsiteX3" fmla="*/ 161730 w 161730"/>
              <a:gd name="connsiteY3" fmla="*/ 804912 h 1771650"/>
              <a:gd name="connsiteX4" fmla="*/ 161730 w 161730"/>
              <a:gd name="connsiteY4" fmla="*/ 1771650 h 1771650"/>
              <a:gd name="connsiteX0" fmla="*/ 140425 w 146775"/>
              <a:gd name="connsiteY0" fmla="*/ 0 h 1771650"/>
              <a:gd name="connsiteX1" fmla="*/ 139626 w 146775"/>
              <a:gd name="connsiteY1" fmla="*/ 122556 h 1771650"/>
              <a:gd name="connsiteX2" fmla="*/ 0 w 146775"/>
              <a:gd name="connsiteY2" fmla="*/ 116947 h 1771650"/>
              <a:gd name="connsiteX3" fmla="*/ 146775 w 146775"/>
              <a:gd name="connsiteY3" fmla="*/ 804912 h 1771650"/>
              <a:gd name="connsiteX4" fmla="*/ 146775 w 146775"/>
              <a:gd name="connsiteY4" fmla="*/ 1771650 h 1771650"/>
              <a:gd name="connsiteX0" fmla="*/ 138289 w 144639"/>
              <a:gd name="connsiteY0" fmla="*/ 0 h 1771650"/>
              <a:gd name="connsiteX1" fmla="*/ 137490 w 144639"/>
              <a:gd name="connsiteY1" fmla="*/ 122556 h 1771650"/>
              <a:gd name="connsiteX2" fmla="*/ 0 w 144639"/>
              <a:gd name="connsiteY2" fmla="*/ 121220 h 1771650"/>
              <a:gd name="connsiteX3" fmla="*/ 144639 w 144639"/>
              <a:gd name="connsiteY3" fmla="*/ 804912 h 1771650"/>
              <a:gd name="connsiteX4" fmla="*/ 144639 w 144639"/>
              <a:gd name="connsiteY4" fmla="*/ 1771650 h 1771650"/>
              <a:gd name="connsiteX0" fmla="*/ 138289 w 144639"/>
              <a:gd name="connsiteY0" fmla="*/ 0 h 1771650"/>
              <a:gd name="connsiteX1" fmla="*/ 137490 w 144639"/>
              <a:gd name="connsiteY1" fmla="*/ 122556 h 1771650"/>
              <a:gd name="connsiteX2" fmla="*/ 0 w 144639"/>
              <a:gd name="connsiteY2" fmla="*/ 121220 h 1771650"/>
              <a:gd name="connsiteX3" fmla="*/ 140366 w 144639"/>
              <a:gd name="connsiteY3" fmla="*/ 339153 h 1771650"/>
              <a:gd name="connsiteX4" fmla="*/ 144639 w 144639"/>
              <a:gd name="connsiteY4" fmla="*/ 1771650 h 1771650"/>
              <a:gd name="connsiteX0" fmla="*/ 138289 w 147034"/>
              <a:gd name="connsiteY0" fmla="*/ 0 h 1771650"/>
              <a:gd name="connsiteX1" fmla="*/ 137490 w 147034"/>
              <a:gd name="connsiteY1" fmla="*/ 122556 h 1771650"/>
              <a:gd name="connsiteX2" fmla="*/ 0 w 147034"/>
              <a:gd name="connsiteY2" fmla="*/ 121220 h 1771650"/>
              <a:gd name="connsiteX3" fmla="*/ 146776 w 147034"/>
              <a:gd name="connsiteY3" fmla="*/ 364791 h 1771650"/>
              <a:gd name="connsiteX4" fmla="*/ 144639 w 147034"/>
              <a:gd name="connsiteY4" fmla="*/ 1771650 h 1771650"/>
              <a:gd name="connsiteX0" fmla="*/ 138289 w 144639"/>
              <a:gd name="connsiteY0" fmla="*/ 0 h 1771650"/>
              <a:gd name="connsiteX1" fmla="*/ 137490 w 144639"/>
              <a:gd name="connsiteY1" fmla="*/ 122556 h 1771650"/>
              <a:gd name="connsiteX2" fmla="*/ 0 w 144639"/>
              <a:gd name="connsiteY2" fmla="*/ 121220 h 1771650"/>
              <a:gd name="connsiteX3" fmla="*/ 140366 w 144639"/>
              <a:gd name="connsiteY3" fmla="*/ 362655 h 1771650"/>
              <a:gd name="connsiteX4" fmla="*/ 144639 w 144639"/>
              <a:gd name="connsiteY4" fmla="*/ 1771650 h 1771650"/>
              <a:gd name="connsiteX0" fmla="*/ 138289 w 145050"/>
              <a:gd name="connsiteY0" fmla="*/ 0 h 1771650"/>
              <a:gd name="connsiteX1" fmla="*/ 137490 w 145050"/>
              <a:gd name="connsiteY1" fmla="*/ 122556 h 1771650"/>
              <a:gd name="connsiteX2" fmla="*/ 0 w 145050"/>
              <a:gd name="connsiteY2" fmla="*/ 121220 h 1771650"/>
              <a:gd name="connsiteX3" fmla="*/ 144640 w 145050"/>
              <a:gd name="connsiteY3" fmla="*/ 360518 h 1771650"/>
              <a:gd name="connsiteX4" fmla="*/ 144639 w 145050"/>
              <a:gd name="connsiteY4" fmla="*/ 1771650 h 177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50" h="1771650">
                <a:moveTo>
                  <a:pt x="138289" y="0"/>
                </a:moveTo>
                <a:cubicBezTo>
                  <a:pt x="138023" y="40852"/>
                  <a:pt x="137756" y="81704"/>
                  <a:pt x="137490" y="122556"/>
                </a:cubicBezTo>
                <a:lnTo>
                  <a:pt x="0" y="121220"/>
                </a:lnTo>
                <a:lnTo>
                  <a:pt x="144640" y="360518"/>
                </a:lnTo>
                <a:cubicBezTo>
                  <a:pt x="146064" y="838017"/>
                  <a:pt x="143215" y="1294151"/>
                  <a:pt x="144639" y="1771650"/>
                </a:cubicBezTo>
              </a:path>
            </a:pathLst>
          </a:cu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  </a:t>
            </a:r>
          </a:p>
        </p:txBody>
      </p:sp>
      <p:sp>
        <p:nvSpPr>
          <p:cNvPr id="5" name="Tijdelijke aanduiding voor tekst 33"/>
          <p:cNvSpPr>
            <a:spLocks noGrp="1"/>
          </p:cNvSpPr>
          <p:nvPr>
            <p:ph type="body" sz="quarter" idx="13"/>
          </p:nvPr>
        </p:nvSpPr>
        <p:spPr>
          <a:xfrm>
            <a:off x="1725108" y="1434321"/>
            <a:ext cx="3373365" cy="5070692"/>
          </a:xfrm>
        </p:spPr>
        <p:txBody>
          <a:bodyPr>
            <a:noAutofit/>
          </a:bodyPr>
          <a:lstStyle>
            <a:lvl1pPr>
              <a:lnSpc>
                <a:spcPct val="70000"/>
              </a:lnSpc>
              <a:defRPr sz="9000" b="1" i="0" cap="all" baseline="0">
                <a:solidFill>
                  <a:srgbClr val="0033A0"/>
                </a:solidFill>
              </a:defRPr>
            </a:lvl1pPr>
          </a:lstStyle>
          <a:p>
            <a:pPr lvl="0"/>
            <a:r>
              <a:rPr lang="en-US"/>
              <a:t>Edit Master text styles</a:t>
            </a:r>
          </a:p>
        </p:txBody>
      </p:sp>
      <p:sp>
        <p:nvSpPr>
          <p:cNvPr id="6" name="Tijdelijke aanduiding voor tekst 3"/>
          <p:cNvSpPr>
            <a:spLocks noGrp="1"/>
          </p:cNvSpPr>
          <p:nvPr>
            <p:ph type="body" sz="quarter" idx="14"/>
          </p:nvPr>
        </p:nvSpPr>
        <p:spPr>
          <a:xfrm>
            <a:off x="5709052" y="1672724"/>
            <a:ext cx="5644748"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el, ondertitel en tekst met patroon">
    <p:bg>
      <p:bgPr>
        <a:solidFill>
          <a:schemeClr val="accent1"/>
        </a:solidFill>
        <a:effectLst/>
      </p:bgPr>
    </p:bg>
    <p:spTree>
      <p:nvGrpSpPr>
        <p:cNvPr id="1" name=""/>
        <p:cNvGrpSpPr/>
        <p:nvPr/>
      </p:nvGrpSpPr>
      <p:grpSpPr>
        <a:xfrm>
          <a:off x="0" y="0"/>
          <a:ext cx="0" cy="0"/>
          <a:chOff x="0" y="0"/>
          <a:chExt cx="0" cy="0"/>
        </a:xfrm>
      </p:grpSpPr>
      <p:sp>
        <p:nvSpPr>
          <p:cNvPr id="12" name="Titel 3"/>
          <p:cNvSpPr>
            <a:spLocks noGrp="1"/>
          </p:cNvSpPr>
          <p:nvPr>
            <p:ph type="title" hasCustomPrompt="1"/>
          </p:nvPr>
        </p:nvSpPr>
        <p:spPr>
          <a:xfrm>
            <a:off x="731838" y="2157024"/>
            <a:ext cx="3034018" cy="784249"/>
          </a:xfrm>
          <a:solidFill>
            <a:schemeClr val="accent2"/>
          </a:solidFill>
        </p:spPr>
        <p:txBody>
          <a:bodyPr tIns="36000" bIns="0"/>
          <a:lstStyle>
            <a:lvl1pPr>
              <a:defRPr sz="5400" strike="noStrike" baseline="0"/>
            </a:lvl1pPr>
          </a:lstStyle>
          <a:p>
            <a:r>
              <a:rPr lang="nl-NL" dirty="0"/>
              <a:t>DANK U</a:t>
            </a:r>
          </a:p>
        </p:txBody>
      </p:sp>
      <p:sp>
        <p:nvSpPr>
          <p:cNvPr id="2" name="Rechthoek 1"/>
          <p:cNvSpPr/>
          <p:nvPr userDrawn="1"/>
        </p:nvSpPr>
        <p:spPr>
          <a:xfrm>
            <a:off x="0" y="4871803"/>
            <a:ext cx="12192000" cy="1971207"/>
          </a:xfrm>
          <a:prstGeom prst="rect">
            <a:avLst/>
          </a:prstGeom>
          <a:solidFill>
            <a:schemeClr val="bg1"/>
          </a:solidFill>
          <a:ln w="603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err="1">
              <a:solidFill>
                <a:srgbClr val="0033A0"/>
              </a:solidFill>
              <a:latin typeface="Verdana" charset="0"/>
              <a:ea typeface="Verdana" charset="0"/>
              <a:cs typeface="Verdana" charset="0"/>
            </a:endParaRPr>
          </a:p>
        </p:txBody>
      </p:sp>
      <p:sp>
        <p:nvSpPr>
          <p:cNvPr id="39" name="Tijdelijke aanduiding voor tekst 16"/>
          <p:cNvSpPr>
            <a:spLocks noGrp="1" noChangeAspect="1"/>
          </p:cNvSpPr>
          <p:nvPr>
            <p:ph type="body" sz="quarter" idx="14" hasCustomPrompt="1"/>
          </p:nvPr>
        </p:nvSpPr>
        <p:spPr>
          <a:xfrm>
            <a:off x="519194" y="4961747"/>
            <a:ext cx="3564673" cy="1666661"/>
          </a:xfrm>
          <a:blipFill>
            <a:blip r:embed="rId2"/>
            <a:stretch>
              <a:fillRect/>
            </a:stretch>
          </a:blipFill>
        </p:spPr>
        <p:txBody>
          <a:bodyPr/>
          <a:lstStyle/>
          <a:p>
            <a:pPr lvl="0"/>
            <a:r>
              <a:rPr lang="en-GB" dirty="0"/>
              <a:t> </a:t>
            </a:r>
          </a:p>
        </p:txBody>
      </p:sp>
      <p:sp>
        <p:nvSpPr>
          <p:cNvPr id="40" name="Vrije vorm 39"/>
          <p:cNvSpPr/>
          <p:nvPr userDrawn="1"/>
        </p:nvSpPr>
        <p:spPr>
          <a:xfrm>
            <a:off x="9570720" y="-8513"/>
            <a:ext cx="2645960" cy="6866513"/>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cherm zonder foto - zwarte ondertitel">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731838" y="2532948"/>
            <a:ext cx="4310091" cy="335852"/>
          </a:xfrm>
          <a:solidFill>
            <a:schemeClr val="tx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 van de presentatie</a:t>
            </a:r>
          </a:p>
        </p:txBody>
      </p:sp>
      <p:sp>
        <p:nvSpPr>
          <p:cNvPr id="4" name="Titel 3"/>
          <p:cNvSpPr>
            <a:spLocks noGrp="1"/>
          </p:cNvSpPr>
          <p:nvPr>
            <p:ph type="title" hasCustomPrompt="1"/>
          </p:nvPr>
        </p:nvSpPr>
        <p:spPr>
          <a:xfrm>
            <a:off x="731838" y="2057160"/>
            <a:ext cx="5396074" cy="424150"/>
          </a:xfrm>
        </p:spPr>
        <p:txBody>
          <a:bodyPr tIns="36000" bIns="0"/>
          <a:lstStyle>
            <a:lvl1pPr>
              <a:defRPr sz="2800" strike="noStrike" baseline="0"/>
            </a:lvl1pPr>
          </a:lstStyle>
          <a:p>
            <a:r>
              <a:rPr lang="nl-NL" dirty="0"/>
              <a:t>titel van de presentatie</a:t>
            </a:r>
          </a:p>
        </p:txBody>
      </p:sp>
      <p:sp>
        <p:nvSpPr>
          <p:cNvPr id="6" name="Tijdelijke aanduiding voor tekst 5"/>
          <p:cNvSpPr>
            <a:spLocks noGrp="1"/>
          </p:cNvSpPr>
          <p:nvPr>
            <p:ph type="body" sz="quarter" idx="13" hasCustomPrompt="1"/>
          </p:nvPr>
        </p:nvSpPr>
        <p:spPr>
          <a:xfrm>
            <a:off x="731838" y="3592297"/>
            <a:ext cx="4137025" cy="374221"/>
          </a:xfrm>
        </p:spPr>
        <p:txBody>
          <a:bodyPr/>
          <a:lstStyle/>
          <a:p>
            <a:pPr lvl="0"/>
            <a:r>
              <a:rPr lang="nl-NL" dirty="0"/>
              <a:t>Naam van </a:t>
            </a:r>
            <a:r>
              <a:rPr lang="nl-NL"/>
              <a:t>de spreker</a:t>
            </a:r>
            <a:endParaRPr lang="nl-NL" dirty="0"/>
          </a:p>
        </p:txBody>
      </p:sp>
      <p:sp>
        <p:nvSpPr>
          <p:cNvPr id="10" name="Vrije vorm 9"/>
          <p:cNvSpPr/>
          <p:nvPr userDrawn="1"/>
        </p:nvSpPr>
        <p:spPr>
          <a:xfrm>
            <a:off x="11869296" y="698404"/>
            <a:ext cx="322704" cy="828480"/>
          </a:xfrm>
          <a:custGeom>
            <a:avLst/>
            <a:gdLst>
              <a:gd name="connsiteX0" fmla="*/ 0 w 1960775"/>
              <a:gd name="connsiteY0" fmla="*/ 0 h 5033913"/>
              <a:gd name="connsiteX1" fmla="*/ 0 w 1960775"/>
              <a:gd name="connsiteY1" fmla="*/ 0 h 5033913"/>
              <a:gd name="connsiteX2" fmla="*/ 1960775 w 1960775"/>
              <a:gd name="connsiteY2" fmla="*/ 0 h 5033913"/>
              <a:gd name="connsiteX3" fmla="*/ 1960775 w 1960775"/>
              <a:gd name="connsiteY3" fmla="*/ 5033913 h 5033913"/>
              <a:gd name="connsiteX4" fmla="*/ 0 w 1960775"/>
              <a:gd name="connsiteY4" fmla="*/ 0 h 503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775" h="5033913">
                <a:moveTo>
                  <a:pt x="0" y="0"/>
                </a:moveTo>
                <a:lnTo>
                  <a:pt x="0" y="0"/>
                </a:lnTo>
                <a:lnTo>
                  <a:pt x="1960775" y="0"/>
                </a:lnTo>
                <a:lnTo>
                  <a:pt x="1960775" y="5033913"/>
                </a:lnTo>
                <a:lnTo>
                  <a:pt x="0" y="0"/>
                </a:ln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scherm zonder foto - grijze ondertitel - groot logo">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731838" y="3664307"/>
            <a:ext cx="4310091" cy="335852"/>
          </a:xfrm>
          <a:solidFill>
            <a:schemeClr val="bg1">
              <a:lumMod val="85000"/>
            </a:schemeClr>
          </a:solidFill>
        </p:spPr>
        <p:txBody>
          <a:bodyPr wrap="none" lIns="0" tIns="36000" bIns="36000" anchor="t" anchorCtr="0">
            <a:spAutoFit/>
          </a:bodyPr>
          <a:lstStyle>
            <a:lvl1pPr marL="96838" indent="0" algn="l">
              <a:buNone/>
              <a:tabLst/>
              <a:defRPr lang="nl-NL" sz="1800" kern="1200" cap="all" baseline="0" dirty="0" smtClean="0">
                <a:solidFill>
                  <a:schemeClr val="tx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 van de presentatie</a:t>
            </a:r>
          </a:p>
        </p:txBody>
      </p:sp>
      <p:sp>
        <p:nvSpPr>
          <p:cNvPr id="6" name="Tijdelijke aanduiding voor tekst 5"/>
          <p:cNvSpPr>
            <a:spLocks noGrp="1"/>
          </p:cNvSpPr>
          <p:nvPr>
            <p:ph type="body" sz="quarter" idx="13" hasCustomPrompt="1"/>
          </p:nvPr>
        </p:nvSpPr>
        <p:spPr>
          <a:xfrm>
            <a:off x="731838" y="4723656"/>
            <a:ext cx="4137025" cy="374221"/>
          </a:xfrm>
        </p:spPr>
        <p:txBody>
          <a:bodyPr/>
          <a:lstStyle/>
          <a:p>
            <a:pPr lvl="0"/>
            <a:r>
              <a:rPr lang="nl-NL" dirty="0"/>
              <a:t>Naam van </a:t>
            </a:r>
            <a:r>
              <a:rPr lang="nl-NL"/>
              <a:t>de spreker</a:t>
            </a:r>
            <a:endParaRPr lang="nl-NL" dirty="0"/>
          </a:p>
        </p:txBody>
      </p:sp>
      <p:sp>
        <p:nvSpPr>
          <p:cNvPr id="8" name="Titel 3"/>
          <p:cNvSpPr>
            <a:spLocks noGrp="1"/>
          </p:cNvSpPr>
          <p:nvPr>
            <p:ph type="title" hasCustomPrompt="1"/>
          </p:nvPr>
        </p:nvSpPr>
        <p:spPr>
          <a:xfrm>
            <a:off x="731838" y="3188519"/>
            <a:ext cx="5396074" cy="424150"/>
          </a:xfrm>
        </p:spPr>
        <p:txBody>
          <a:bodyPr tIns="36000" bIns="0"/>
          <a:lstStyle>
            <a:lvl1pPr>
              <a:defRPr sz="2800" strike="noStrike" baseline="0"/>
            </a:lvl1pPr>
          </a:lstStyle>
          <a:p>
            <a:r>
              <a:rPr lang="nl-NL" dirty="0"/>
              <a:t>titel van de presentatie</a:t>
            </a:r>
          </a:p>
        </p:txBody>
      </p:sp>
      <p:sp>
        <p:nvSpPr>
          <p:cNvPr id="14" name="Vrije vorm 13"/>
          <p:cNvSpPr/>
          <p:nvPr userDrawn="1"/>
        </p:nvSpPr>
        <p:spPr>
          <a:xfrm>
            <a:off x="10992510" y="709339"/>
            <a:ext cx="1199456" cy="3112700"/>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16"/>
          <p:cNvSpPr>
            <a:spLocks noGrp="1"/>
          </p:cNvSpPr>
          <p:nvPr>
            <p:ph type="body" sz="quarter" idx="14" hasCustomPrompt="1"/>
          </p:nvPr>
        </p:nvSpPr>
        <p:spPr>
          <a:xfrm>
            <a:off x="595254" y="268585"/>
            <a:ext cx="3355200" cy="1184400"/>
          </a:xfrm>
          <a:blipFill>
            <a:blip r:embed="rId2"/>
            <a:stretch>
              <a:fillRect/>
            </a:stretch>
          </a:blipFill>
        </p:spPr>
        <p:txBody>
          <a:bodyPr/>
          <a:lstStyle/>
          <a:p>
            <a:pPr lvl="0"/>
            <a:r>
              <a:rPr lang="en-GB" dirty="0"/>
              <a:t> </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cherm zonder foto - zwarte ondertitel - groot logo">
    <p:bg>
      <p:bgPr>
        <a:gradFill>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gradFill>
        <a:effectLst/>
      </p:bgPr>
    </p:bg>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731838" y="3664307"/>
            <a:ext cx="4310091" cy="335852"/>
          </a:xfrm>
          <a:solidFill>
            <a:schemeClr val="tx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 van de presentatie</a:t>
            </a:r>
          </a:p>
        </p:txBody>
      </p:sp>
      <p:sp>
        <p:nvSpPr>
          <p:cNvPr id="6" name="Tijdelijke aanduiding voor tekst 5"/>
          <p:cNvSpPr>
            <a:spLocks noGrp="1"/>
          </p:cNvSpPr>
          <p:nvPr>
            <p:ph type="body" sz="quarter" idx="13" hasCustomPrompt="1"/>
          </p:nvPr>
        </p:nvSpPr>
        <p:spPr>
          <a:xfrm>
            <a:off x="731838" y="4723656"/>
            <a:ext cx="4137025" cy="374221"/>
          </a:xfrm>
        </p:spPr>
        <p:txBody>
          <a:bodyPr/>
          <a:lstStyle/>
          <a:p>
            <a:pPr lvl="0"/>
            <a:r>
              <a:rPr lang="nl-NL" dirty="0"/>
              <a:t>Naam van </a:t>
            </a:r>
            <a:r>
              <a:rPr lang="nl-NL"/>
              <a:t>de spreker</a:t>
            </a:r>
            <a:endParaRPr lang="nl-NL" dirty="0"/>
          </a:p>
        </p:txBody>
      </p:sp>
      <p:sp>
        <p:nvSpPr>
          <p:cNvPr id="8" name="Titel 3"/>
          <p:cNvSpPr>
            <a:spLocks noGrp="1"/>
          </p:cNvSpPr>
          <p:nvPr>
            <p:ph type="title" hasCustomPrompt="1"/>
          </p:nvPr>
        </p:nvSpPr>
        <p:spPr>
          <a:xfrm>
            <a:off x="731838" y="3188519"/>
            <a:ext cx="5396074" cy="424150"/>
          </a:xfrm>
        </p:spPr>
        <p:txBody>
          <a:bodyPr tIns="36000" bIns="0"/>
          <a:lstStyle>
            <a:lvl1pPr>
              <a:defRPr sz="2800" strike="noStrike" baseline="0"/>
            </a:lvl1pPr>
          </a:lstStyle>
          <a:p>
            <a:r>
              <a:rPr lang="nl-NL" dirty="0"/>
              <a:t>titel van de presentatie</a:t>
            </a:r>
          </a:p>
        </p:txBody>
      </p:sp>
      <p:sp>
        <p:nvSpPr>
          <p:cNvPr id="11" name="Vrije vorm 10"/>
          <p:cNvSpPr/>
          <p:nvPr userDrawn="1"/>
        </p:nvSpPr>
        <p:spPr>
          <a:xfrm>
            <a:off x="10992510" y="709339"/>
            <a:ext cx="1199456" cy="3112700"/>
          </a:xfrm>
          <a:custGeom>
            <a:avLst/>
            <a:gdLst>
              <a:gd name="connsiteX0" fmla="*/ 0 w 1935678"/>
              <a:gd name="connsiteY0" fmla="*/ 0 h 5023262"/>
              <a:gd name="connsiteX1" fmla="*/ 1935678 w 1935678"/>
              <a:gd name="connsiteY1" fmla="*/ 0 h 5023262"/>
              <a:gd name="connsiteX2" fmla="*/ 1935678 w 1935678"/>
              <a:gd name="connsiteY2" fmla="*/ 5023262 h 5023262"/>
              <a:gd name="connsiteX3" fmla="*/ 0 w 1935678"/>
              <a:gd name="connsiteY3" fmla="*/ 0 h 5023262"/>
            </a:gdLst>
            <a:ahLst/>
            <a:cxnLst>
              <a:cxn ang="0">
                <a:pos x="connsiteX0" y="connsiteY0"/>
              </a:cxn>
              <a:cxn ang="0">
                <a:pos x="connsiteX1" y="connsiteY1"/>
              </a:cxn>
              <a:cxn ang="0">
                <a:pos x="connsiteX2" y="connsiteY2"/>
              </a:cxn>
              <a:cxn ang="0">
                <a:pos x="connsiteX3" y="connsiteY3"/>
              </a:cxn>
            </a:cxnLst>
            <a:rect l="l" t="t" r="r" b="b"/>
            <a:pathLst>
              <a:path w="1935678" h="5023262">
                <a:moveTo>
                  <a:pt x="0" y="0"/>
                </a:moveTo>
                <a:lnTo>
                  <a:pt x="1935678" y="0"/>
                </a:lnTo>
                <a:lnTo>
                  <a:pt x="1935678" y="502326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16"/>
          <p:cNvSpPr>
            <a:spLocks noGrp="1"/>
          </p:cNvSpPr>
          <p:nvPr>
            <p:ph type="body" sz="quarter" idx="14" hasCustomPrompt="1"/>
          </p:nvPr>
        </p:nvSpPr>
        <p:spPr>
          <a:xfrm>
            <a:off x="595254" y="268585"/>
            <a:ext cx="3355200" cy="1184400"/>
          </a:xfrm>
          <a:blipFill>
            <a:blip r:embed="rId2"/>
            <a:stretch>
              <a:fillRect/>
            </a:stretch>
          </a:blipFill>
        </p:spPr>
        <p:txBody>
          <a:bodyPr/>
          <a:lstStyle/>
          <a:p>
            <a:pPr lvl="0"/>
            <a:r>
              <a:rPr lang="en-GB" dirty="0"/>
              <a:t> </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ofdstukscherm - grijze ondertitel -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4294" y="0"/>
            <a:ext cx="12196293" cy="5984875"/>
          </a:xfrm>
        </p:spPr>
        <p:txBody>
          <a:bodyPr lIns="2880000" tIns="756000" rIns="2880000" anchor="t" anchorCtr="0">
            <a:normAutofit/>
          </a:bodyPr>
          <a:lstStyle>
            <a:lvl1pPr marL="0" indent="0" algn="ctr">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nl-NL" dirty="0"/>
          </a:p>
        </p:txBody>
      </p:sp>
      <p:sp>
        <p:nvSpPr>
          <p:cNvPr id="8" name="Tijdelijke aanduiding voor voettekst 7"/>
          <p:cNvSpPr>
            <a:spLocks noGrp="1"/>
          </p:cNvSpPr>
          <p:nvPr>
            <p:ph type="ftr" sz="quarter" idx="10"/>
          </p:nvPr>
        </p:nvSpPr>
        <p:spPr/>
        <p:txBody>
          <a:bodyPr/>
          <a:lstStyle/>
          <a:p>
            <a:r>
              <a:rPr lang="nl-NL"/>
              <a:t>07-06-2018</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21-10-2019</a:t>
            </a:fld>
            <a:r>
              <a:rPr lang="nl-NL"/>
              <a:t> | </a:t>
            </a:r>
            <a:fld id="{2DAB09C5-3251-4B47-B002-D03712DC64C3}" type="slidenum">
              <a:rPr lang="nl-NL" smtClean="0"/>
              <a:pPr/>
              <a:t>‹#›</a:t>
            </a:fld>
            <a:endParaRPr lang="nl-NL" dirty="0"/>
          </a:p>
        </p:txBody>
      </p:sp>
      <p:sp>
        <p:nvSpPr>
          <p:cNvPr id="11" name="Ondertitel 2"/>
          <p:cNvSpPr>
            <a:spLocks noGrp="1"/>
          </p:cNvSpPr>
          <p:nvPr>
            <p:ph type="subTitle" idx="1" hasCustomPrompt="1"/>
          </p:nvPr>
        </p:nvSpPr>
        <p:spPr>
          <a:xfrm>
            <a:off x="731838" y="2951386"/>
            <a:ext cx="1679370" cy="335852"/>
          </a:xfrm>
          <a:solidFill>
            <a:schemeClr val="bg1">
              <a:lumMod val="85000"/>
            </a:schemeClr>
          </a:solidFill>
        </p:spPr>
        <p:txBody>
          <a:bodyPr wrap="none" lIns="0" tIns="36000" bIns="36000" anchor="t" anchorCtr="0">
            <a:spAutoFit/>
          </a:bodyPr>
          <a:lstStyle>
            <a:lvl1pPr marL="96838" indent="0" algn="l">
              <a:buNone/>
              <a:tabLst/>
              <a:defRPr lang="nl-NL" sz="1800" kern="1200" cap="all" baseline="0" dirty="0" smtClean="0">
                <a:solidFill>
                  <a:schemeClr val="tx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
        <p:nvSpPr>
          <p:cNvPr id="12" name="Titel 3"/>
          <p:cNvSpPr>
            <a:spLocks noGrp="1"/>
          </p:cNvSpPr>
          <p:nvPr>
            <p:ph type="title" hasCustomPrompt="1"/>
          </p:nvPr>
        </p:nvSpPr>
        <p:spPr>
          <a:xfrm>
            <a:off x="731838" y="2475598"/>
            <a:ext cx="3723309" cy="424150"/>
          </a:xfrm>
        </p:spPr>
        <p:txBody>
          <a:bodyPr tIns="36000" bIns="0"/>
          <a:lstStyle>
            <a:lvl1pPr>
              <a:defRPr sz="2800" strike="noStrike" baseline="0"/>
            </a:lvl1pPr>
          </a:lstStyle>
          <a:p>
            <a:r>
              <a:rPr lang="nl-NL" dirty="0" err="1"/>
              <a:t>HoofdStuk</a:t>
            </a:r>
            <a:r>
              <a:rPr lang="nl-NL" dirty="0"/>
              <a:t> Titel</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ofdstukscherm - zwarte ondertitel - foto">
    <p:spTree>
      <p:nvGrpSpPr>
        <p:cNvPr id="1" name=""/>
        <p:cNvGrpSpPr/>
        <p:nvPr/>
      </p:nvGrpSpPr>
      <p:grpSpPr>
        <a:xfrm>
          <a:off x="0" y="0"/>
          <a:ext cx="0" cy="0"/>
          <a:chOff x="0" y="0"/>
          <a:chExt cx="0" cy="0"/>
        </a:xfrm>
      </p:grpSpPr>
      <p:sp>
        <p:nvSpPr>
          <p:cNvPr id="13" name="Tijdelijke aanduiding voor afbeelding 2"/>
          <p:cNvSpPr>
            <a:spLocks noGrp="1"/>
          </p:cNvSpPr>
          <p:nvPr>
            <p:ph type="pic" idx="12"/>
          </p:nvPr>
        </p:nvSpPr>
        <p:spPr>
          <a:xfrm>
            <a:off x="-4293" y="0"/>
            <a:ext cx="12196294" cy="5984875"/>
          </a:xfrm>
        </p:spPr>
        <p:txBody>
          <a:bodyPr lIns="2880000" tIns="756000" rIns="2880000" anchor="t" anchorCtr="0">
            <a:normAutofit/>
          </a:bodyPr>
          <a:lstStyle>
            <a:lvl1pPr marL="0" indent="0" algn="ctr">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nl-NL" dirty="0"/>
          </a:p>
        </p:txBody>
      </p:sp>
      <p:sp>
        <p:nvSpPr>
          <p:cNvPr id="8" name="Tijdelijke aanduiding voor voettekst 7"/>
          <p:cNvSpPr>
            <a:spLocks noGrp="1"/>
          </p:cNvSpPr>
          <p:nvPr>
            <p:ph type="ftr" sz="quarter" idx="10"/>
          </p:nvPr>
        </p:nvSpPr>
        <p:spPr/>
        <p:txBody>
          <a:bodyPr/>
          <a:lstStyle/>
          <a:p>
            <a:r>
              <a:rPr lang="nl-NL"/>
              <a:t>07-06-2018</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21-10-2019</a:t>
            </a:fld>
            <a:r>
              <a:rPr lang="nl-NL"/>
              <a:t> | </a:t>
            </a:r>
            <a:fld id="{2DAB09C5-3251-4B47-B002-D03712DC64C3}" type="slidenum">
              <a:rPr lang="nl-NL" smtClean="0"/>
              <a:pPr/>
              <a:t>‹#›</a:t>
            </a:fld>
            <a:endParaRPr lang="nl-NL" dirty="0"/>
          </a:p>
        </p:txBody>
      </p:sp>
      <p:sp>
        <p:nvSpPr>
          <p:cNvPr id="11" name="Ondertitel 2"/>
          <p:cNvSpPr>
            <a:spLocks noGrp="1"/>
          </p:cNvSpPr>
          <p:nvPr>
            <p:ph type="subTitle" idx="1" hasCustomPrompt="1"/>
          </p:nvPr>
        </p:nvSpPr>
        <p:spPr>
          <a:xfrm>
            <a:off x="731838" y="2951386"/>
            <a:ext cx="1679370" cy="335852"/>
          </a:xfrm>
          <a:solidFill>
            <a:schemeClr val="tx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
        <p:nvSpPr>
          <p:cNvPr id="12" name="Titel 3"/>
          <p:cNvSpPr>
            <a:spLocks noGrp="1"/>
          </p:cNvSpPr>
          <p:nvPr>
            <p:ph type="title" hasCustomPrompt="1"/>
          </p:nvPr>
        </p:nvSpPr>
        <p:spPr>
          <a:xfrm>
            <a:off x="731838" y="2475598"/>
            <a:ext cx="3723309" cy="424150"/>
          </a:xfrm>
        </p:spPr>
        <p:txBody>
          <a:bodyPr tIns="36000" bIns="0"/>
          <a:lstStyle>
            <a:lvl1pPr>
              <a:defRPr sz="2800" strike="noStrike" baseline="0"/>
            </a:lvl1pPr>
          </a:lstStyle>
          <a:p>
            <a:r>
              <a:rPr lang="nl-NL" dirty="0" err="1"/>
              <a:t>HoofdStuk</a:t>
            </a:r>
            <a:r>
              <a:rPr lang="nl-NL" dirty="0"/>
              <a:t> Titel</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ondertitel en tekst">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07-06-2018</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21-10-2019</a:t>
            </a:fld>
            <a:r>
              <a:rPr lang="nl-NL"/>
              <a:t> | </a:t>
            </a:r>
            <a:fld id="{2DAB09C5-3251-4B47-B002-D03712DC64C3}" type="slidenum">
              <a:rPr lang="nl-NL" smtClean="0"/>
              <a:pPr/>
              <a:t>‹#›</a:t>
            </a:fld>
            <a:endParaRPr lang="nl-NL" dirty="0"/>
          </a:p>
        </p:txBody>
      </p:sp>
      <p:sp>
        <p:nvSpPr>
          <p:cNvPr id="11"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
        <p:nvSpPr>
          <p:cNvPr id="4" name="Tijdelijke aanduiding voor tekst 3"/>
          <p:cNvSpPr>
            <a:spLocks noGrp="1"/>
          </p:cNvSpPr>
          <p:nvPr>
            <p:ph type="body" sz="quarter" idx="13"/>
          </p:nvPr>
        </p:nvSpPr>
        <p:spPr>
          <a:xfrm>
            <a:off x="634795" y="1990140"/>
            <a:ext cx="9387746"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el 3"/>
          <p:cNvSpPr>
            <a:spLocks noGrp="1"/>
          </p:cNvSpPr>
          <p:nvPr>
            <p:ph type="title"/>
          </p:nvPr>
        </p:nvSpPr>
        <p:spPr>
          <a:xfrm>
            <a:off x="731837" y="711463"/>
            <a:ext cx="5340895" cy="341050"/>
          </a:xfrm>
        </p:spPr>
        <p:txBody>
          <a:bodyPr tIns="36000" bIns="0"/>
          <a:lstStyle>
            <a:lvl1pPr>
              <a:defRPr sz="2200" strike="noStrike" baseline="0"/>
            </a:lvl1pPr>
          </a:lstStyle>
          <a:p>
            <a:r>
              <a:rPr lang="en-US"/>
              <a:t>Click to edit Master title style</a:t>
            </a:r>
            <a:endParaRPr lang="nl-NL"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ndertitel en tekst - 2 kolommen">
    <p:spTree>
      <p:nvGrpSpPr>
        <p:cNvPr id="1" name=""/>
        <p:cNvGrpSpPr/>
        <p:nvPr/>
      </p:nvGrpSpPr>
      <p:grpSpPr>
        <a:xfrm>
          <a:off x="0" y="0"/>
          <a:ext cx="0" cy="0"/>
          <a:chOff x="0" y="0"/>
          <a:chExt cx="0" cy="0"/>
        </a:xfrm>
      </p:grpSpPr>
      <p:sp>
        <p:nvSpPr>
          <p:cNvPr id="8" name="Tijdelijke aanduiding voor voettekst 7"/>
          <p:cNvSpPr>
            <a:spLocks noGrp="1"/>
          </p:cNvSpPr>
          <p:nvPr>
            <p:ph type="ftr" sz="quarter" idx="10"/>
          </p:nvPr>
        </p:nvSpPr>
        <p:spPr/>
        <p:txBody>
          <a:bodyPr/>
          <a:lstStyle/>
          <a:p>
            <a:r>
              <a:rPr lang="nl-NL"/>
              <a:t>07-06-2018</a:t>
            </a:r>
            <a:endParaRPr lang="nl-NL" dirty="0"/>
          </a:p>
        </p:txBody>
      </p:sp>
      <p:sp>
        <p:nvSpPr>
          <p:cNvPr id="9" name="Tijdelijke aanduiding voor dianummer 8"/>
          <p:cNvSpPr>
            <a:spLocks noGrp="1"/>
          </p:cNvSpPr>
          <p:nvPr>
            <p:ph type="sldNum" sz="quarter" idx="11"/>
          </p:nvPr>
        </p:nvSpPr>
        <p:spPr/>
        <p:txBody>
          <a:bodyPr/>
          <a:lstStyle/>
          <a:p>
            <a:r>
              <a:rPr lang="nl-NL"/>
              <a:t> </a:t>
            </a:r>
            <a:fld id="{141DC315-004D-734B-91F7-61E542849DC9}" type="datetimeFigureOut">
              <a:rPr lang="nl-NL" smtClean="0"/>
              <a:pPr/>
              <a:t>21-10-2019</a:t>
            </a:fld>
            <a:r>
              <a:rPr lang="nl-NL"/>
              <a:t> | </a:t>
            </a:r>
            <a:fld id="{2DAB09C5-3251-4B47-B002-D03712DC64C3}" type="slidenum">
              <a:rPr lang="nl-NL" smtClean="0"/>
              <a:pPr/>
              <a:t>‹#›</a:t>
            </a:fld>
            <a:endParaRPr lang="nl-NL" dirty="0"/>
          </a:p>
        </p:txBody>
      </p:sp>
      <p:sp>
        <p:nvSpPr>
          <p:cNvPr id="4" name="Tijdelijke aanduiding voor tekst 3"/>
          <p:cNvSpPr>
            <a:spLocks noGrp="1"/>
          </p:cNvSpPr>
          <p:nvPr>
            <p:ph type="body" sz="quarter" idx="13"/>
          </p:nvPr>
        </p:nvSpPr>
        <p:spPr>
          <a:xfrm>
            <a:off x="634794" y="1990140"/>
            <a:ext cx="10719005" cy="3467100"/>
          </a:xfrm>
        </p:spPr>
        <p:txBody>
          <a:bodyPr numCol="2" spcCol="126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el 3"/>
          <p:cNvSpPr>
            <a:spLocks noGrp="1"/>
          </p:cNvSpPr>
          <p:nvPr>
            <p:ph type="title"/>
          </p:nvPr>
        </p:nvSpPr>
        <p:spPr>
          <a:xfrm>
            <a:off x="731838" y="711463"/>
            <a:ext cx="5338800" cy="341050"/>
          </a:xfrm>
        </p:spPr>
        <p:txBody>
          <a:bodyPr tIns="36000" bIns="0"/>
          <a:lstStyle>
            <a:lvl1pPr>
              <a:defRPr sz="2200" strike="noStrike" baseline="0"/>
            </a:lvl1pPr>
          </a:lstStyle>
          <a:p>
            <a:r>
              <a:rPr lang="en-US"/>
              <a:t>Click to edit Master title style</a:t>
            </a:r>
            <a:endParaRPr lang="nl-NL" dirty="0"/>
          </a:p>
        </p:txBody>
      </p:sp>
      <p:sp>
        <p:nvSpPr>
          <p:cNvPr id="10" name="Ondertitel 2"/>
          <p:cNvSpPr>
            <a:spLocks noGrp="1"/>
          </p:cNvSpPr>
          <p:nvPr>
            <p:ph type="subTitle" idx="1" hasCustomPrompt="1"/>
          </p:nvPr>
        </p:nvSpPr>
        <p:spPr>
          <a:xfrm>
            <a:off x="731838" y="1104151"/>
            <a:ext cx="1679370" cy="335852"/>
          </a:xfrm>
          <a:solidFill>
            <a:schemeClr val="accent1"/>
          </a:solidFill>
        </p:spPr>
        <p:txBody>
          <a:bodyPr wrap="none" lIns="0" tIns="36000" bIns="36000" anchor="t" anchorCtr="0">
            <a:spAutoFit/>
          </a:bodyPr>
          <a:lstStyle>
            <a:lvl1pPr marL="96838" indent="0" algn="l">
              <a:buNone/>
              <a:tabLst/>
              <a:defRPr lang="nl-NL" sz="1800" kern="1200" cap="all" baseline="0" dirty="0" smtClean="0">
                <a:solidFill>
                  <a:schemeClr val="bg1"/>
                </a:solidFill>
                <a:latin typeface="Verdana" charset="0"/>
                <a:ea typeface="Verdana" charset="0"/>
                <a:cs typeface="Verdana"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Ondertitel</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3000"/>
                <a:satMod val="150000"/>
                <a:shade val="98000"/>
                <a:lumMod val="102000"/>
              </a:schemeClr>
            </a:gs>
            <a:gs pos="79000">
              <a:schemeClr val="bg1">
                <a:tint val="98000"/>
                <a:satMod val="130000"/>
                <a:shade val="90000"/>
                <a:lumMod val="12000"/>
                <a:lumOff val="88000"/>
              </a:schemeClr>
            </a:gs>
            <a:gs pos="92000">
              <a:schemeClr val="bg1">
                <a:lumMod val="93000"/>
              </a:schemeClr>
            </a:gs>
          </a:gsLst>
          <a:lin ang="5400000" scaled="0"/>
          <a:tileRect/>
        </a:gradFill>
        <a:effectLst/>
      </p:bgPr>
    </p:bg>
    <p:spTree>
      <p:nvGrpSpPr>
        <p:cNvPr id="1" name=""/>
        <p:cNvGrpSpPr/>
        <p:nvPr/>
      </p:nvGrpSpPr>
      <p:grpSpPr>
        <a:xfrm>
          <a:off x="0" y="0"/>
          <a:ext cx="0" cy="0"/>
          <a:chOff x="0" y="0"/>
          <a:chExt cx="0" cy="0"/>
        </a:xfrm>
      </p:grpSpPr>
      <p:sp>
        <p:nvSpPr>
          <p:cNvPr id="12" name="Rechthoek 11"/>
          <p:cNvSpPr/>
          <p:nvPr userDrawn="1"/>
        </p:nvSpPr>
        <p:spPr>
          <a:xfrm>
            <a:off x="0" y="5976013"/>
            <a:ext cx="12192000" cy="867600"/>
          </a:xfrm>
          <a:prstGeom prst="rect">
            <a:avLst/>
          </a:prstGeom>
          <a:solidFill>
            <a:schemeClr val="bg1"/>
          </a:solidFill>
          <a:ln>
            <a:noFill/>
          </a:ln>
          <a:effectLst>
            <a:outerShdw blurRad="50800" dist="38100" dir="16200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jdelijke aanduiding voor titel 1"/>
          <p:cNvSpPr>
            <a:spLocks noGrp="1"/>
          </p:cNvSpPr>
          <p:nvPr>
            <p:ph type="title"/>
          </p:nvPr>
        </p:nvSpPr>
        <p:spPr>
          <a:xfrm>
            <a:off x="731838" y="645811"/>
            <a:ext cx="1079957" cy="377402"/>
          </a:xfrm>
          <a:prstGeom prst="rect">
            <a:avLst/>
          </a:prstGeom>
          <a:solidFill>
            <a:schemeClr val="accent2"/>
          </a:solidFill>
        </p:spPr>
        <p:txBody>
          <a:bodyPr vert="horz" wrap="none" lIns="0" tIns="36000" rIns="144000" bIns="36000" rtlCol="0" anchor="b">
            <a:spAutoFit/>
          </a:bodyPr>
          <a:lstStyle/>
          <a:p>
            <a:r>
              <a:rPr lang="nl-NL" dirty="0"/>
              <a:t>Titel</a:t>
            </a:r>
          </a:p>
        </p:txBody>
      </p:sp>
      <p:sp>
        <p:nvSpPr>
          <p:cNvPr id="3" name="Tijdelijke aanduiding voor tekst 2"/>
          <p:cNvSpPr>
            <a:spLocks noGrp="1"/>
          </p:cNvSpPr>
          <p:nvPr>
            <p:ph type="body" idx="1"/>
          </p:nvPr>
        </p:nvSpPr>
        <p:spPr>
          <a:xfrm>
            <a:off x="638245" y="2026507"/>
            <a:ext cx="10616699" cy="3422774"/>
          </a:xfrm>
          <a:prstGeom prst="rect">
            <a:avLst/>
          </a:prstGeom>
        </p:spPr>
        <p:txBody>
          <a:bodyPr vert="horz" lIns="90000" tIns="45720" rIns="91440" bIns="45720" rtlCol="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3"/>
          </p:nvPr>
        </p:nvSpPr>
        <p:spPr>
          <a:xfrm>
            <a:off x="8610600" y="6265518"/>
            <a:ext cx="2743200" cy="156560"/>
          </a:xfrm>
          <a:prstGeom prst="rect">
            <a:avLst/>
          </a:prstGeom>
        </p:spPr>
        <p:txBody>
          <a:bodyPr vert="horz" lIns="91440" tIns="45720" rIns="91440" bIns="45720" rtlCol="0" anchor="ctr"/>
          <a:lstStyle>
            <a:lvl1pPr algn="r">
              <a:defRPr sz="1000">
                <a:solidFill>
                  <a:schemeClr val="accent2"/>
                </a:solidFill>
                <a:latin typeface="Verdana" charset="0"/>
                <a:ea typeface="Verdana" charset="0"/>
                <a:cs typeface="Verdana" charset="0"/>
              </a:defRPr>
            </a:lvl1pPr>
          </a:lstStyle>
          <a:p>
            <a:r>
              <a:rPr lang="nl-NL"/>
              <a:t>07-06-2018</a:t>
            </a:r>
            <a:endParaRPr lang="nl-NL" dirty="0"/>
          </a:p>
        </p:txBody>
      </p:sp>
      <p:sp>
        <p:nvSpPr>
          <p:cNvPr id="6" name="Tijdelijke aanduiding voor dianummer 5"/>
          <p:cNvSpPr>
            <a:spLocks noGrp="1"/>
          </p:cNvSpPr>
          <p:nvPr>
            <p:ph type="sldNum" sz="quarter" idx="4"/>
          </p:nvPr>
        </p:nvSpPr>
        <p:spPr>
          <a:xfrm>
            <a:off x="8610600" y="6418139"/>
            <a:ext cx="2743200" cy="173749"/>
          </a:xfrm>
          <a:prstGeom prst="rect">
            <a:avLst/>
          </a:prstGeom>
        </p:spPr>
        <p:txBody>
          <a:bodyPr vert="horz" lIns="91440" tIns="45720" rIns="91440" bIns="45720" rtlCol="0" anchor="ctr"/>
          <a:lstStyle>
            <a:lvl1pPr algn="r">
              <a:defRPr sz="1000">
                <a:solidFill>
                  <a:schemeClr val="accent1"/>
                </a:solidFill>
                <a:latin typeface="Verdana" charset="0"/>
                <a:ea typeface="Verdana" charset="0"/>
                <a:cs typeface="Verdana" charset="0"/>
              </a:defRPr>
            </a:lvl1pPr>
          </a:lstStyle>
          <a:p>
            <a:r>
              <a:rPr lang="nl-NL"/>
              <a:t> </a:t>
            </a:r>
            <a:fld id="{141DC315-004D-734B-91F7-61E542849DC9}" type="datetimeFigureOut">
              <a:rPr lang="nl-NL" smtClean="0"/>
              <a:pPr/>
              <a:t>21-10-2019</a:t>
            </a:fld>
            <a:r>
              <a:rPr lang="nl-NL"/>
              <a:t> | </a:t>
            </a:r>
            <a:fld id="{2DAB09C5-3251-4B47-B002-D03712DC64C3}" type="slidenum">
              <a:rPr lang="nl-NL" smtClean="0"/>
              <a:pPr/>
              <a:t>‹#›</a:t>
            </a:fld>
            <a:endParaRPr lang="nl-NL" dirty="0"/>
          </a:p>
        </p:txBody>
      </p:sp>
      <p:pic>
        <p:nvPicPr>
          <p:cNvPr id="11" name="Afbeelding 10"/>
          <p:cNvPicPr>
            <a:picLocks noChangeAspect="1"/>
          </p:cNvPicPr>
          <p:nvPr userDrawn="1"/>
        </p:nvPicPr>
        <p:blipFill rotWithShape="1">
          <a:blip r:embed="rId31">
            <a:extLst>
              <a:ext uri="{28A0092B-C50C-407E-A947-70E740481C1C}">
                <a14:useLocalDpi xmlns:a14="http://schemas.microsoft.com/office/drawing/2010/main" val="0"/>
              </a:ext>
            </a:extLst>
          </a:blip>
          <a:srcRect l="3129" t="17119" r="81092" b="18852"/>
          <a:stretch/>
        </p:blipFill>
        <p:spPr>
          <a:xfrm>
            <a:off x="514763" y="6074869"/>
            <a:ext cx="1608714" cy="612000"/>
          </a:xfrm>
          <a:prstGeom prst="rect">
            <a:avLst/>
          </a:prstGeom>
          <a:effectLst/>
        </p:spPr>
      </p:pic>
    </p:spTree>
    <p:extLst>
      <p:ext uri="{BB962C8B-B14F-4D97-AF65-F5344CB8AC3E}">
        <p14:creationId xmlns:p14="http://schemas.microsoft.com/office/powerpoint/2010/main" val="889490588"/>
      </p:ext>
    </p:extLst>
  </p:cSld>
  <p:clrMap bg1="lt1" tx1="dk1" bg2="lt2" tx2="dk2" accent1="accent1" accent2="accent2" accent3="accent3" accent4="accent4" accent5="accent5" accent6="accent6" hlink="hlink" folHlink="folHlink"/>
  <p:sldLayoutIdLst>
    <p:sldLayoutId id="2147483665" r:id="rId1"/>
    <p:sldLayoutId id="2147483697" r:id="rId2"/>
    <p:sldLayoutId id="2147483696" r:id="rId3"/>
    <p:sldLayoutId id="2147483700" r:id="rId4"/>
    <p:sldLayoutId id="2147483702" r:id="rId5"/>
    <p:sldLayoutId id="2147483694" r:id="rId6"/>
    <p:sldLayoutId id="2147483703" r:id="rId7"/>
    <p:sldLayoutId id="2147483706" r:id="rId8"/>
    <p:sldLayoutId id="2147483707" r:id="rId9"/>
    <p:sldLayoutId id="2147483709" r:id="rId10"/>
    <p:sldLayoutId id="2147483710" r:id="rId11"/>
    <p:sldLayoutId id="2147483705" r:id="rId12"/>
    <p:sldLayoutId id="2147483704" r:id="rId13"/>
    <p:sldLayoutId id="2147483718" r:id="rId14"/>
    <p:sldLayoutId id="2147483721" r:id="rId15"/>
    <p:sldLayoutId id="2147483708" r:id="rId16"/>
    <p:sldLayoutId id="2147483711" r:id="rId17"/>
    <p:sldLayoutId id="2147483712" r:id="rId18"/>
    <p:sldLayoutId id="2147483723" r:id="rId19"/>
    <p:sldLayoutId id="2147483713" r:id="rId20"/>
    <p:sldLayoutId id="2147483714" r:id="rId21"/>
    <p:sldLayoutId id="2147483716" r:id="rId22"/>
    <p:sldLayoutId id="2147483717" r:id="rId23"/>
    <p:sldLayoutId id="2147483715" r:id="rId24"/>
    <p:sldLayoutId id="2147483719" r:id="rId25"/>
    <p:sldLayoutId id="2147483725" r:id="rId26"/>
    <p:sldLayoutId id="2147483720" r:id="rId27"/>
    <p:sldLayoutId id="2147483724" r:id="rId28"/>
    <p:sldLayoutId id="2147483722" r:id="rId29"/>
  </p:sldLayoutIdLst>
  <p:hf sldNum="0" hdr="0" dt="0"/>
  <p:txStyles>
    <p:titleStyle>
      <a:lvl1pPr marL="133350" indent="0" algn="l" defTabSz="914377" rtl="0" eaLnBrk="1" latinLnBrk="0" hangingPunct="1">
        <a:lnSpc>
          <a:spcPct val="90000"/>
        </a:lnSpc>
        <a:spcBef>
          <a:spcPct val="0"/>
        </a:spcBef>
        <a:buNone/>
        <a:tabLst/>
        <a:defRPr sz="2200" kern="1200" cap="all" baseline="0">
          <a:solidFill>
            <a:schemeClr val="bg1"/>
          </a:solidFill>
          <a:latin typeface="Verdana" charset="0"/>
          <a:ea typeface="Verdana" charset="0"/>
          <a:cs typeface="Verdana" charset="0"/>
        </a:defRPr>
      </a:lvl1pPr>
    </p:titleStyle>
    <p:bodyStyle>
      <a:lvl1pPr marL="0" indent="0" algn="l" defTabSz="914377" rtl="0" eaLnBrk="1" latinLnBrk="0" hangingPunct="1">
        <a:lnSpc>
          <a:spcPct val="95000"/>
        </a:lnSpc>
        <a:spcBef>
          <a:spcPts val="1000"/>
        </a:spcBef>
        <a:spcAft>
          <a:spcPts val="1000"/>
        </a:spcAft>
        <a:buFont typeface="Arial" charset="0"/>
        <a:buNone/>
        <a:defRPr sz="1600" kern="1200">
          <a:solidFill>
            <a:schemeClr val="accent1"/>
          </a:solidFill>
          <a:latin typeface="Verdana" charset="0"/>
          <a:ea typeface="Verdana" charset="0"/>
          <a:cs typeface="Verdana" charset="0"/>
        </a:defRPr>
      </a:lvl1pPr>
      <a:lvl2pPr marL="268288" indent="-257175" algn="l" defTabSz="914377" rtl="0" eaLnBrk="1" latinLnBrk="0" hangingPunct="1">
        <a:lnSpc>
          <a:spcPct val="95000"/>
        </a:lnSpc>
        <a:spcBef>
          <a:spcPts val="500"/>
        </a:spcBef>
        <a:buClr>
          <a:srgbClr val="FF5000"/>
        </a:buClr>
        <a:buSzPct val="90000"/>
        <a:buFont typeface="LucidaGrande" charset="0"/>
        <a:buChar char="▶︎"/>
        <a:tabLst/>
        <a:defRPr sz="1400" kern="1200">
          <a:solidFill>
            <a:schemeClr val="accent1"/>
          </a:solidFill>
          <a:latin typeface="Verdana" charset="0"/>
          <a:ea typeface="Verdana" charset="0"/>
          <a:cs typeface="Verdana" charset="0"/>
        </a:defRPr>
      </a:lvl2pPr>
      <a:lvl3pPr marL="671513" indent="-220663" algn="l" defTabSz="914377" rtl="0" eaLnBrk="1" latinLnBrk="0" hangingPunct="1">
        <a:lnSpc>
          <a:spcPct val="95000"/>
        </a:lnSpc>
        <a:spcBef>
          <a:spcPts val="500"/>
        </a:spcBef>
        <a:buClr>
          <a:schemeClr val="bg1">
            <a:lumMod val="50000"/>
          </a:schemeClr>
        </a:buClr>
        <a:buSzPct val="90000"/>
        <a:buFont typeface="LucidaGrande" charset="0"/>
        <a:buChar char="▶︎"/>
        <a:tabLst/>
        <a:defRPr sz="1400" kern="1200">
          <a:solidFill>
            <a:schemeClr val="accent1"/>
          </a:solidFill>
          <a:latin typeface="Verdana" charset="0"/>
          <a:ea typeface="Verdana" charset="0"/>
          <a:cs typeface="Verdana" charset="0"/>
        </a:defRPr>
      </a:lvl3pPr>
      <a:lvl4pPr marL="1073150" indent="-219075" algn="l" defTabSz="914377" rtl="0" eaLnBrk="1" latinLnBrk="0" hangingPunct="1">
        <a:lnSpc>
          <a:spcPct val="95000"/>
        </a:lnSpc>
        <a:spcBef>
          <a:spcPts val="500"/>
        </a:spcBef>
        <a:buClr>
          <a:srgbClr val="FF5000"/>
        </a:buClr>
        <a:buFont typeface="Arial"/>
        <a:buChar char="•"/>
        <a:tabLst/>
        <a:defRPr sz="1400" kern="1200">
          <a:solidFill>
            <a:schemeClr val="accent1"/>
          </a:solidFill>
          <a:latin typeface="Verdana" charset="0"/>
          <a:ea typeface="Verdana" charset="0"/>
          <a:cs typeface="Verdana" charset="0"/>
        </a:defRPr>
      </a:lvl4pPr>
      <a:lvl5pPr marL="1476375" indent="-231775" algn="l" defTabSz="914377" rtl="0" eaLnBrk="1" latinLnBrk="0" hangingPunct="1">
        <a:lnSpc>
          <a:spcPct val="95000"/>
        </a:lnSpc>
        <a:spcBef>
          <a:spcPts val="500"/>
        </a:spcBef>
        <a:buClr>
          <a:schemeClr val="bg1">
            <a:lumMod val="50000"/>
          </a:schemeClr>
        </a:buClr>
        <a:buFont typeface="Arial"/>
        <a:buChar char="•"/>
        <a:tabLst/>
        <a:defRPr sz="1400" kern="1200">
          <a:solidFill>
            <a:schemeClr val="accent1"/>
          </a:solidFill>
          <a:latin typeface="Verdana" charset="0"/>
          <a:ea typeface="Verdana" charset="0"/>
          <a:cs typeface="Verdana"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file:////var/folders/pb/yj_ddl3s5370pf0mkryrz5nr0000gn/T/com.microsoft.Word/WebArchiveCopyPasteTempFiles/Webp.net-resizeimage.jpg" TargetMode="External"/><Relationship Id="rId3" Type="http://schemas.openxmlformats.org/officeDocument/2006/relationships/image" Target="../media/image14.emf"/><Relationship Id="rId7"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hyperlink" Target="http://www.vub.ac.be/demography" TargetMode="External"/><Relationship Id="rId5" Type="http://schemas.openxmlformats.org/officeDocument/2006/relationships/hyperlink" Target="mailto:Katrien.Vanthomme@vub.be" TargetMode="External"/><Relationship Id="rId4" Type="http://schemas.openxmlformats.org/officeDocument/2006/relationships/image" Target="../media/image15.tiff"/><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p:cNvSpPr>
            <a:spLocks noGrp="1"/>
          </p:cNvSpPr>
          <p:nvPr>
            <p:ph type="title"/>
          </p:nvPr>
        </p:nvSpPr>
        <p:spPr>
          <a:xfrm>
            <a:off x="703940" y="2617051"/>
            <a:ext cx="10649860" cy="811949"/>
          </a:xfrm>
        </p:spPr>
        <p:txBody>
          <a:bodyPr/>
          <a:lstStyle/>
          <a:p>
            <a:r>
              <a:rPr lang="en-GB" b="1" dirty="0"/>
              <a:t>Unemployment and cause-specific mortality</a:t>
            </a:r>
            <a:br>
              <a:rPr lang="en-GB" b="1" dirty="0"/>
            </a:br>
            <a:r>
              <a:rPr lang="en-GB" b="1" dirty="0"/>
              <a:t>in the Belgian working-age population</a:t>
            </a:r>
          </a:p>
        </p:txBody>
      </p:sp>
      <p:sp>
        <p:nvSpPr>
          <p:cNvPr id="25" name="Tijdelijke aanduiding voor tekst 24"/>
          <p:cNvSpPr>
            <a:spLocks noGrp="1"/>
          </p:cNvSpPr>
          <p:nvPr>
            <p:ph type="body" sz="quarter" idx="14"/>
          </p:nvPr>
        </p:nvSpPr>
        <p:spPr/>
        <p:txBody>
          <a:bodyPr/>
          <a:lstStyle/>
          <a:p>
            <a:r>
              <a:rPr lang="en-GB" dirty="0"/>
              <a:t>				</a:t>
            </a:r>
          </a:p>
        </p:txBody>
      </p:sp>
      <p:pic>
        <p:nvPicPr>
          <p:cNvPr id="18" name="Picture 17">
            <a:extLst>
              <a:ext uri="{FF2B5EF4-FFF2-40B4-BE49-F238E27FC236}">
                <a16:creationId xmlns:a16="http://schemas.microsoft.com/office/drawing/2014/main" id="{17AF6F83-53B3-7F45-8EF4-AE65F1D13AC3}"/>
              </a:ext>
            </a:extLst>
          </p:cNvPr>
          <p:cNvPicPr>
            <a:picLocks noChangeAspect="1"/>
          </p:cNvPicPr>
          <p:nvPr/>
        </p:nvPicPr>
        <p:blipFill>
          <a:blip r:embed="rId3"/>
          <a:stretch>
            <a:fillRect/>
          </a:stretch>
        </p:blipFill>
        <p:spPr>
          <a:xfrm>
            <a:off x="8003075" y="450513"/>
            <a:ext cx="2939400" cy="828000"/>
          </a:xfrm>
          <a:prstGeom prst="rect">
            <a:avLst/>
          </a:prstGeom>
        </p:spPr>
      </p:pic>
      <p:sp>
        <p:nvSpPr>
          <p:cNvPr id="31" name="Tijdelijke aanduiding voor voettekst 8">
            <a:extLst>
              <a:ext uri="{FF2B5EF4-FFF2-40B4-BE49-F238E27FC236}">
                <a16:creationId xmlns:a16="http://schemas.microsoft.com/office/drawing/2014/main" id="{64902336-1EF1-D246-9ADD-1A0C9033DE9C}"/>
              </a:ext>
            </a:extLst>
          </p:cNvPr>
          <p:cNvSpPr txBox="1">
            <a:spLocks/>
          </p:cNvSpPr>
          <p:nvPr/>
        </p:nvSpPr>
        <p:spPr>
          <a:xfrm>
            <a:off x="8610600" y="6265518"/>
            <a:ext cx="2743200" cy="15656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1000" dirty="0">
                <a:solidFill>
                  <a:schemeClr val="accent2"/>
                </a:solidFill>
                <a:latin typeface="Verdana" charset="0"/>
                <a:ea typeface="Verdana" charset="0"/>
                <a:cs typeface="Verdana" charset="0"/>
              </a:rPr>
              <a:t>Symposium </a:t>
            </a:r>
            <a:r>
              <a:rPr lang="nl-NL" sz="1000" dirty="0" err="1">
                <a:solidFill>
                  <a:schemeClr val="accent2"/>
                </a:solidFill>
                <a:latin typeface="Verdana" charset="0"/>
                <a:ea typeface="Verdana" charset="0"/>
                <a:cs typeface="Verdana" charset="0"/>
              </a:rPr>
              <a:t>CausIneq</a:t>
            </a:r>
            <a:endParaRPr lang="nl-NL" sz="1000" dirty="0">
              <a:solidFill>
                <a:schemeClr val="accent2"/>
              </a:solidFill>
              <a:latin typeface="Verdana" charset="0"/>
              <a:ea typeface="Verdana" charset="0"/>
              <a:cs typeface="Verdana" charset="0"/>
            </a:endParaRPr>
          </a:p>
        </p:txBody>
      </p:sp>
      <p:sp>
        <p:nvSpPr>
          <p:cNvPr id="32" name="Tijdelijke aanduiding voor dianummer 3">
            <a:extLst>
              <a:ext uri="{FF2B5EF4-FFF2-40B4-BE49-F238E27FC236}">
                <a16:creationId xmlns:a16="http://schemas.microsoft.com/office/drawing/2014/main" id="{05365F58-D7ED-4745-8456-CBBA69C8A26E}"/>
              </a:ext>
            </a:extLst>
          </p:cNvPr>
          <p:cNvSpPr txBox="1">
            <a:spLocks/>
          </p:cNvSpPr>
          <p:nvPr/>
        </p:nvSpPr>
        <p:spPr>
          <a:xfrm>
            <a:off x="8610600" y="6418139"/>
            <a:ext cx="2743200" cy="28330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dirty="0"/>
              <a:t> </a:t>
            </a:r>
            <a:r>
              <a:rPr lang="nl-NL" sz="1000" dirty="0">
                <a:solidFill>
                  <a:schemeClr val="accent1"/>
                </a:solidFill>
                <a:latin typeface="Verdana" charset="0"/>
                <a:ea typeface="Verdana" charset="0"/>
                <a:cs typeface="Verdana" charset="0"/>
              </a:rPr>
              <a:t>21-10-2019 | </a:t>
            </a:r>
            <a:fld id="{2DAB09C5-3251-4B47-B002-D03712DC64C3}" type="slidenum">
              <a:rPr lang="nl-NL" sz="1000" smtClean="0">
                <a:solidFill>
                  <a:schemeClr val="accent1"/>
                </a:solidFill>
                <a:latin typeface="Verdana" charset="0"/>
                <a:ea typeface="Verdana" charset="0"/>
                <a:cs typeface="Verdana" charset="0"/>
              </a:rPr>
              <a:pPr algn="r"/>
              <a:t>1</a:t>
            </a:fld>
            <a:endParaRPr lang="nl-NL" sz="1000" dirty="0">
              <a:solidFill>
                <a:schemeClr val="accent1"/>
              </a:solidFill>
              <a:latin typeface="Verdana" charset="0"/>
              <a:ea typeface="Verdana" charset="0"/>
              <a:cs typeface="Verdana" charset="0"/>
            </a:endParaRPr>
          </a:p>
        </p:txBody>
      </p:sp>
      <p:pic>
        <p:nvPicPr>
          <p:cNvPr id="12" name="Picture 11">
            <a:extLst>
              <a:ext uri="{FF2B5EF4-FFF2-40B4-BE49-F238E27FC236}">
                <a16:creationId xmlns:a16="http://schemas.microsoft.com/office/drawing/2014/main" id="{1B5BFC82-BD14-DE44-A164-1BC5F8A618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7989" y="268585"/>
            <a:ext cx="1210979" cy="1080000"/>
          </a:xfrm>
          <a:prstGeom prst="rect">
            <a:avLst/>
          </a:prstGeom>
        </p:spPr>
      </p:pic>
      <p:sp>
        <p:nvSpPr>
          <p:cNvPr id="5" name="TextBox 4">
            <a:extLst>
              <a:ext uri="{FF2B5EF4-FFF2-40B4-BE49-F238E27FC236}">
                <a16:creationId xmlns:a16="http://schemas.microsoft.com/office/drawing/2014/main" id="{02CC1F1E-0D46-F84F-A276-6D1A3E7C8DCC}"/>
              </a:ext>
            </a:extLst>
          </p:cNvPr>
          <p:cNvSpPr txBox="1"/>
          <p:nvPr/>
        </p:nvSpPr>
        <p:spPr>
          <a:xfrm>
            <a:off x="717889" y="3992901"/>
            <a:ext cx="10621962" cy="1015663"/>
          </a:xfrm>
          <a:prstGeom prst="rect">
            <a:avLst/>
          </a:prstGeom>
          <a:solidFill>
            <a:schemeClr val="accent1"/>
          </a:solidFill>
        </p:spPr>
        <p:txBody>
          <a:bodyPr wrap="square" rtlCol="0">
            <a:spAutoFit/>
          </a:bodyPr>
          <a:lstStyle/>
          <a:p>
            <a:pPr algn="just"/>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Vanthomme K, </a:t>
            </a:r>
            <a:r>
              <a:rPr lang="en-GB"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Gadeyne</a:t>
            </a: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 S (2019). Unemployment and cause-specific mortality among the Belgian working-age population: The role of social context and gender. </a:t>
            </a:r>
            <a:r>
              <a:rPr lang="en-GB"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PLoS</a:t>
            </a:r>
            <a:r>
              <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rPr>
              <a:t> ONE 14(5): e0216145.</a:t>
            </a:r>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31867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p:cNvSpPr>
            <a:spLocks noGrp="1"/>
          </p:cNvSpPr>
          <p:nvPr>
            <p:ph type="title"/>
          </p:nvPr>
        </p:nvSpPr>
        <p:spPr>
          <a:xfrm>
            <a:off x="731836" y="303379"/>
            <a:ext cx="9952706" cy="368750"/>
          </a:xfrm>
        </p:spPr>
        <p:txBody>
          <a:bodyPr/>
          <a:lstStyle/>
          <a:p>
            <a:r>
              <a:rPr lang="en-GB" sz="2400" dirty="0"/>
              <a:t>All-cause mortality by employment status, by gender</a:t>
            </a:r>
          </a:p>
        </p:txBody>
      </p:sp>
      <p:sp>
        <p:nvSpPr>
          <p:cNvPr id="5" name="Tijdelijke aanduiding voor voettekst 8">
            <a:extLst>
              <a:ext uri="{FF2B5EF4-FFF2-40B4-BE49-F238E27FC236}">
                <a16:creationId xmlns:a16="http://schemas.microsoft.com/office/drawing/2014/main" id="{38ACDBBE-45FF-4143-822E-E35927E7E15A}"/>
              </a:ext>
            </a:extLst>
          </p:cNvPr>
          <p:cNvSpPr txBox="1">
            <a:spLocks/>
          </p:cNvSpPr>
          <p:nvPr/>
        </p:nvSpPr>
        <p:spPr>
          <a:xfrm>
            <a:off x="8610600" y="6265518"/>
            <a:ext cx="2743200" cy="15656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1000" dirty="0">
                <a:solidFill>
                  <a:schemeClr val="accent2"/>
                </a:solidFill>
                <a:latin typeface="Verdana" charset="0"/>
                <a:ea typeface="Verdana" charset="0"/>
                <a:cs typeface="Verdana" charset="0"/>
              </a:rPr>
              <a:t>Symposium </a:t>
            </a:r>
            <a:r>
              <a:rPr lang="nl-NL" sz="1000" dirty="0" err="1">
                <a:solidFill>
                  <a:schemeClr val="accent2"/>
                </a:solidFill>
                <a:latin typeface="Verdana" charset="0"/>
                <a:ea typeface="Verdana" charset="0"/>
                <a:cs typeface="Verdana" charset="0"/>
              </a:rPr>
              <a:t>CausIneq</a:t>
            </a:r>
            <a:endParaRPr lang="nl-NL" sz="1000" dirty="0">
              <a:solidFill>
                <a:schemeClr val="accent2"/>
              </a:solidFill>
              <a:latin typeface="Verdana" charset="0"/>
              <a:ea typeface="Verdana" charset="0"/>
              <a:cs typeface="Verdana" charset="0"/>
            </a:endParaRPr>
          </a:p>
        </p:txBody>
      </p:sp>
      <p:sp>
        <p:nvSpPr>
          <p:cNvPr id="6" name="Tijdelijke aanduiding voor dianummer 3">
            <a:extLst>
              <a:ext uri="{FF2B5EF4-FFF2-40B4-BE49-F238E27FC236}">
                <a16:creationId xmlns:a16="http://schemas.microsoft.com/office/drawing/2014/main" id="{8D6FEC83-97A2-7F4A-B0BF-52687195DC50}"/>
              </a:ext>
            </a:extLst>
          </p:cNvPr>
          <p:cNvSpPr txBox="1">
            <a:spLocks/>
          </p:cNvSpPr>
          <p:nvPr/>
        </p:nvSpPr>
        <p:spPr>
          <a:xfrm>
            <a:off x="8610600" y="6418139"/>
            <a:ext cx="2743200" cy="28330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dirty="0"/>
              <a:t> </a:t>
            </a:r>
            <a:r>
              <a:rPr lang="nl-NL" sz="1000" dirty="0">
                <a:solidFill>
                  <a:schemeClr val="accent1"/>
                </a:solidFill>
                <a:latin typeface="Verdana" charset="0"/>
                <a:ea typeface="Verdana" charset="0"/>
                <a:cs typeface="Verdana" charset="0"/>
              </a:rPr>
              <a:t>21-10-2019 | </a:t>
            </a:r>
            <a:fld id="{2DAB09C5-3251-4B47-B002-D03712DC64C3}" type="slidenum">
              <a:rPr lang="nl-NL" sz="1000" smtClean="0">
                <a:solidFill>
                  <a:schemeClr val="accent1"/>
                </a:solidFill>
                <a:latin typeface="Verdana" charset="0"/>
                <a:ea typeface="Verdana" charset="0"/>
                <a:cs typeface="Verdana" charset="0"/>
              </a:rPr>
              <a:pPr algn="r"/>
              <a:t>10</a:t>
            </a:fld>
            <a:endParaRPr lang="nl-NL" sz="1000" dirty="0">
              <a:solidFill>
                <a:schemeClr val="accent1"/>
              </a:solidFill>
              <a:latin typeface="Verdana" charset="0"/>
              <a:ea typeface="Verdana" charset="0"/>
              <a:cs typeface="Verdana" charset="0"/>
            </a:endParaRPr>
          </a:p>
        </p:txBody>
      </p:sp>
      <p:pic>
        <p:nvPicPr>
          <p:cNvPr id="7" name="Picture 6">
            <a:extLst>
              <a:ext uri="{FF2B5EF4-FFF2-40B4-BE49-F238E27FC236}">
                <a16:creationId xmlns:a16="http://schemas.microsoft.com/office/drawing/2014/main" id="{81CB79EE-013C-3B4D-B545-80E0821B0AE3}"/>
              </a:ext>
            </a:extLst>
          </p:cNvPr>
          <p:cNvPicPr>
            <a:picLocks noChangeAspect="1"/>
          </p:cNvPicPr>
          <p:nvPr/>
        </p:nvPicPr>
        <p:blipFill>
          <a:blip r:embed="rId3"/>
          <a:stretch>
            <a:fillRect/>
          </a:stretch>
        </p:blipFill>
        <p:spPr>
          <a:xfrm>
            <a:off x="420447" y="1330655"/>
            <a:ext cx="5445000" cy="3960000"/>
          </a:xfrm>
          <a:prstGeom prst="rect">
            <a:avLst/>
          </a:prstGeom>
          <a:ln>
            <a:solidFill>
              <a:schemeClr val="tx1"/>
            </a:solidFill>
          </a:ln>
        </p:spPr>
      </p:pic>
      <p:sp>
        <p:nvSpPr>
          <p:cNvPr id="4" name="TextBox 3">
            <a:extLst>
              <a:ext uri="{FF2B5EF4-FFF2-40B4-BE49-F238E27FC236}">
                <a16:creationId xmlns:a16="http://schemas.microsoft.com/office/drawing/2014/main" id="{7D979063-27ED-4C49-9F47-90013C9A30A7}"/>
              </a:ext>
            </a:extLst>
          </p:cNvPr>
          <p:cNvSpPr txBox="1"/>
          <p:nvPr/>
        </p:nvSpPr>
        <p:spPr>
          <a:xfrm>
            <a:off x="1733108" y="816726"/>
            <a:ext cx="2842445" cy="400110"/>
          </a:xfrm>
          <a:prstGeom prst="rect">
            <a:avLst/>
          </a:prstGeom>
          <a:noFill/>
        </p:spPr>
        <p:txBody>
          <a:bodyPr wrap="none" rtlCol="0">
            <a:spAutoFit/>
          </a:bodyPr>
          <a:lstStyle/>
          <a:p>
            <a:r>
              <a:rPr lang="en-US" sz="2000" dirty="0">
                <a:solidFill>
                  <a:srgbClr val="0033A0"/>
                </a:solidFill>
                <a:latin typeface="Verdana" charset="0"/>
                <a:ea typeface="Verdana" charset="0"/>
                <a:cs typeface="Verdana" charset="0"/>
              </a:rPr>
              <a:t>Absolute inequalities</a:t>
            </a:r>
          </a:p>
        </p:txBody>
      </p:sp>
      <p:sp>
        <p:nvSpPr>
          <p:cNvPr id="9" name="TextBox 8">
            <a:extLst>
              <a:ext uri="{FF2B5EF4-FFF2-40B4-BE49-F238E27FC236}">
                <a16:creationId xmlns:a16="http://schemas.microsoft.com/office/drawing/2014/main" id="{6EC0BE02-6EF1-E649-97CA-B1814B25A3B4}"/>
              </a:ext>
            </a:extLst>
          </p:cNvPr>
          <p:cNvSpPr txBox="1"/>
          <p:nvPr/>
        </p:nvSpPr>
        <p:spPr>
          <a:xfrm>
            <a:off x="7599301" y="816726"/>
            <a:ext cx="2755370" cy="400110"/>
          </a:xfrm>
          <a:prstGeom prst="rect">
            <a:avLst/>
          </a:prstGeom>
          <a:noFill/>
        </p:spPr>
        <p:txBody>
          <a:bodyPr wrap="none" rtlCol="0">
            <a:spAutoFit/>
          </a:bodyPr>
          <a:lstStyle/>
          <a:p>
            <a:r>
              <a:rPr lang="en-US" sz="2000" dirty="0">
                <a:solidFill>
                  <a:srgbClr val="0033A0"/>
                </a:solidFill>
                <a:latin typeface="Verdana" charset="0"/>
                <a:ea typeface="Verdana" charset="0"/>
                <a:cs typeface="Verdana" charset="0"/>
              </a:rPr>
              <a:t>Relative inequalities</a:t>
            </a:r>
          </a:p>
        </p:txBody>
      </p:sp>
      <p:sp>
        <p:nvSpPr>
          <p:cNvPr id="8" name="TextBox 7">
            <a:extLst>
              <a:ext uri="{FF2B5EF4-FFF2-40B4-BE49-F238E27FC236}">
                <a16:creationId xmlns:a16="http://schemas.microsoft.com/office/drawing/2014/main" id="{06A1F6AD-AAB8-A24C-85A3-6D61B5FE2019}"/>
              </a:ext>
            </a:extLst>
          </p:cNvPr>
          <p:cNvSpPr txBox="1"/>
          <p:nvPr/>
        </p:nvSpPr>
        <p:spPr>
          <a:xfrm>
            <a:off x="1180214" y="2658140"/>
            <a:ext cx="1789272" cy="261610"/>
          </a:xfrm>
          <a:prstGeom prst="rect">
            <a:avLst/>
          </a:prstGeom>
          <a:noFill/>
        </p:spPr>
        <p:txBody>
          <a:bodyPr wrap="none" rtlCol="0">
            <a:spAutoFit/>
          </a:bodyPr>
          <a:lstStyle/>
          <a:p>
            <a:r>
              <a:rPr lang="en-US" sz="1100" dirty="0">
                <a:solidFill>
                  <a:srgbClr val="FF5000"/>
                </a:solidFill>
                <a:latin typeface="Verdana" charset="0"/>
                <a:ea typeface="Verdana" charset="0"/>
                <a:cs typeface="Verdana" charset="0"/>
              </a:rPr>
              <a:t>MRD = 322.7/100,000</a:t>
            </a:r>
          </a:p>
        </p:txBody>
      </p:sp>
      <p:sp>
        <p:nvSpPr>
          <p:cNvPr id="12" name="TextBox 11">
            <a:extLst>
              <a:ext uri="{FF2B5EF4-FFF2-40B4-BE49-F238E27FC236}">
                <a16:creationId xmlns:a16="http://schemas.microsoft.com/office/drawing/2014/main" id="{C8B3AA87-3AEA-7E40-81F0-F9E9930CF689}"/>
              </a:ext>
            </a:extLst>
          </p:cNvPr>
          <p:cNvSpPr txBox="1"/>
          <p:nvPr/>
        </p:nvSpPr>
        <p:spPr>
          <a:xfrm>
            <a:off x="3729253" y="2640090"/>
            <a:ext cx="1699504" cy="261610"/>
          </a:xfrm>
          <a:prstGeom prst="rect">
            <a:avLst/>
          </a:prstGeom>
          <a:noFill/>
        </p:spPr>
        <p:txBody>
          <a:bodyPr wrap="none" rtlCol="0">
            <a:spAutoFit/>
          </a:bodyPr>
          <a:lstStyle/>
          <a:p>
            <a:r>
              <a:rPr lang="en-US" sz="1100" dirty="0">
                <a:solidFill>
                  <a:srgbClr val="FF5000"/>
                </a:solidFill>
                <a:latin typeface="Verdana" charset="0"/>
                <a:ea typeface="Verdana" charset="0"/>
                <a:cs typeface="Verdana" charset="0"/>
              </a:rPr>
              <a:t>MRD = 73.2/100,000</a:t>
            </a:r>
          </a:p>
        </p:txBody>
      </p:sp>
      <p:pic>
        <p:nvPicPr>
          <p:cNvPr id="13" name="Picture 12">
            <a:extLst>
              <a:ext uri="{FF2B5EF4-FFF2-40B4-BE49-F238E27FC236}">
                <a16:creationId xmlns:a16="http://schemas.microsoft.com/office/drawing/2014/main" id="{A2F044D8-3C53-594C-AB58-460AACB3CE36}"/>
              </a:ext>
            </a:extLst>
          </p:cNvPr>
          <p:cNvPicPr>
            <a:picLocks noChangeAspect="1"/>
          </p:cNvPicPr>
          <p:nvPr/>
        </p:nvPicPr>
        <p:blipFill>
          <a:blip r:embed="rId4"/>
          <a:stretch>
            <a:fillRect/>
          </a:stretch>
        </p:blipFill>
        <p:spPr>
          <a:xfrm>
            <a:off x="6319209" y="1338679"/>
            <a:ext cx="5452344" cy="3960000"/>
          </a:xfrm>
          <a:prstGeom prst="rect">
            <a:avLst/>
          </a:prstGeom>
          <a:ln>
            <a:solidFill>
              <a:schemeClr val="tx1"/>
            </a:solidFill>
          </a:ln>
        </p:spPr>
      </p:pic>
      <p:sp>
        <p:nvSpPr>
          <p:cNvPr id="14" name="TextBox 13">
            <a:extLst>
              <a:ext uri="{FF2B5EF4-FFF2-40B4-BE49-F238E27FC236}">
                <a16:creationId xmlns:a16="http://schemas.microsoft.com/office/drawing/2014/main" id="{6BBF441E-5918-6343-9293-F6FDC9BF3FA7}"/>
              </a:ext>
            </a:extLst>
          </p:cNvPr>
          <p:cNvSpPr txBox="1"/>
          <p:nvPr/>
        </p:nvSpPr>
        <p:spPr>
          <a:xfrm>
            <a:off x="6319209" y="5443544"/>
            <a:ext cx="5471883" cy="307777"/>
          </a:xfrm>
          <a:prstGeom prst="rect">
            <a:avLst/>
          </a:prstGeom>
          <a:noFill/>
        </p:spPr>
        <p:txBody>
          <a:bodyPr wrap="none" rtlCol="0">
            <a:spAutoFit/>
          </a:bodyPr>
          <a:lstStyle/>
          <a:p>
            <a:r>
              <a:rPr lang="en-US" sz="1400" dirty="0">
                <a:solidFill>
                  <a:srgbClr val="0033A0"/>
                </a:solidFill>
                <a:latin typeface="Verdana" charset="0"/>
                <a:ea typeface="Verdana" charset="0"/>
                <a:cs typeface="Verdana" charset="0"/>
              </a:rPr>
              <a:t>MRR of unemployed but looking for a job versus employed</a:t>
            </a:r>
          </a:p>
        </p:txBody>
      </p:sp>
      <p:sp>
        <p:nvSpPr>
          <p:cNvPr id="2" name="TextBox 1">
            <a:extLst>
              <a:ext uri="{FF2B5EF4-FFF2-40B4-BE49-F238E27FC236}">
                <a16:creationId xmlns:a16="http://schemas.microsoft.com/office/drawing/2014/main" id="{1B17C42A-48B2-5C48-A116-CA8F22514F16}"/>
              </a:ext>
            </a:extLst>
          </p:cNvPr>
          <p:cNvSpPr txBox="1"/>
          <p:nvPr/>
        </p:nvSpPr>
        <p:spPr>
          <a:xfrm>
            <a:off x="882696" y="3298195"/>
            <a:ext cx="595035" cy="261610"/>
          </a:xfrm>
          <a:prstGeom prst="rect">
            <a:avLst/>
          </a:prstGeom>
          <a:noFill/>
        </p:spPr>
        <p:txBody>
          <a:bodyPr wrap="none" rtlCol="0">
            <a:spAutoFit/>
          </a:bodyPr>
          <a:lstStyle/>
          <a:p>
            <a:r>
              <a:rPr lang="en-US" sz="1100" dirty="0">
                <a:solidFill>
                  <a:srgbClr val="0033A0"/>
                </a:solidFill>
                <a:latin typeface="Verdana" charset="0"/>
                <a:ea typeface="Verdana" charset="0"/>
                <a:cs typeface="Verdana" charset="0"/>
              </a:rPr>
              <a:t>243.1</a:t>
            </a:r>
          </a:p>
        </p:txBody>
      </p:sp>
      <p:sp>
        <p:nvSpPr>
          <p:cNvPr id="15" name="TextBox 14">
            <a:extLst>
              <a:ext uri="{FF2B5EF4-FFF2-40B4-BE49-F238E27FC236}">
                <a16:creationId xmlns:a16="http://schemas.microsoft.com/office/drawing/2014/main" id="{7E401225-75C9-BA4C-BB0F-7D5FE633F2DC}"/>
              </a:ext>
            </a:extLst>
          </p:cNvPr>
          <p:cNvSpPr txBox="1"/>
          <p:nvPr/>
        </p:nvSpPr>
        <p:spPr>
          <a:xfrm>
            <a:off x="5279564" y="3518077"/>
            <a:ext cx="595035" cy="261610"/>
          </a:xfrm>
          <a:prstGeom prst="rect">
            <a:avLst/>
          </a:prstGeom>
          <a:noFill/>
        </p:spPr>
        <p:txBody>
          <a:bodyPr wrap="none" rtlCol="0">
            <a:spAutoFit/>
          </a:bodyPr>
          <a:lstStyle/>
          <a:p>
            <a:r>
              <a:rPr lang="en-US" sz="1100" dirty="0">
                <a:solidFill>
                  <a:srgbClr val="0033A0"/>
                </a:solidFill>
                <a:latin typeface="Verdana" charset="0"/>
                <a:ea typeface="Verdana" charset="0"/>
                <a:cs typeface="Verdana" charset="0"/>
              </a:rPr>
              <a:t>195.1</a:t>
            </a:r>
          </a:p>
        </p:txBody>
      </p:sp>
      <p:sp>
        <p:nvSpPr>
          <p:cNvPr id="16" name="TextBox 15">
            <a:extLst>
              <a:ext uri="{FF2B5EF4-FFF2-40B4-BE49-F238E27FC236}">
                <a16:creationId xmlns:a16="http://schemas.microsoft.com/office/drawing/2014/main" id="{A3170FC4-1965-954F-9883-E7CA876D394E}"/>
              </a:ext>
            </a:extLst>
          </p:cNvPr>
          <p:cNvSpPr txBox="1"/>
          <p:nvPr/>
        </p:nvSpPr>
        <p:spPr>
          <a:xfrm>
            <a:off x="3154329" y="3825496"/>
            <a:ext cx="595035" cy="261610"/>
          </a:xfrm>
          <a:prstGeom prst="rect">
            <a:avLst/>
          </a:prstGeom>
          <a:noFill/>
        </p:spPr>
        <p:txBody>
          <a:bodyPr wrap="none" rtlCol="0">
            <a:spAutoFit/>
          </a:bodyPr>
          <a:lstStyle/>
          <a:p>
            <a:r>
              <a:rPr lang="en-US" sz="1100" dirty="0">
                <a:solidFill>
                  <a:srgbClr val="0033A0"/>
                </a:solidFill>
                <a:latin typeface="Verdana" charset="0"/>
                <a:ea typeface="Verdana" charset="0"/>
                <a:cs typeface="Verdana" charset="0"/>
              </a:rPr>
              <a:t>121.9</a:t>
            </a:r>
          </a:p>
        </p:txBody>
      </p:sp>
      <p:sp>
        <p:nvSpPr>
          <p:cNvPr id="17" name="TextBox 16">
            <a:extLst>
              <a:ext uri="{FF2B5EF4-FFF2-40B4-BE49-F238E27FC236}">
                <a16:creationId xmlns:a16="http://schemas.microsoft.com/office/drawing/2014/main" id="{CE5B17A8-EDBA-C045-ADF6-C604AD61DF72}"/>
              </a:ext>
            </a:extLst>
          </p:cNvPr>
          <p:cNvSpPr txBox="1"/>
          <p:nvPr/>
        </p:nvSpPr>
        <p:spPr>
          <a:xfrm>
            <a:off x="2856812" y="2009873"/>
            <a:ext cx="595035" cy="261610"/>
          </a:xfrm>
          <a:prstGeom prst="rect">
            <a:avLst/>
          </a:prstGeom>
          <a:noFill/>
        </p:spPr>
        <p:txBody>
          <a:bodyPr wrap="none" rtlCol="0">
            <a:spAutoFit/>
          </a:bodyPr>
          <a:lstStyle/>
          <a:p>
            <a:r>
              <a:rPr lang="en-US" sz="1100" dirty="0">
                <a:solidFill>
                  <a:srgbClr val="0033A0"/>
                </a:solidFill>
                <a:latin typeface="Verdana" charset="0"/>
                <a:ea typeface="Verdana" charset="0"/>
                <a:cs typeface="Verdana" charset="0"/>
              </a:rPr>
              <a:t>565.8</a:t>
            </a:r>
          </a:p>
        </p:txBody>
      </p:sp>
      <p:sp>
        <p:nvSpPr>
          <p:cNvPr id="18" name="TextBox 17">
            <a:extLst>
              <a:ext uri="{FF2B5EF4-FFF2-40B4-BE49-F238E27FC236}">
                <a16:creationId xmlns:a16="http://schemas.microsoft.com/office/drawing/2014/main" id="{3A888D11-9D7E-0043-9766-FD5D625653CF}"/>
              </a:ext>
            </a:extLst>
          </p:cNvPr>
          <p:cNvSpPr txBox="1"/>
          <p:nvPr/>
        </p:nvSpPr>
        <p:spPr>
          <a:xfrm>
            <a:off x="10179275" y="3167390"/>
            <a:ext cx="505267" cy="261610"/>
          </a:xfrm>
          <a:prstGeom prst="rect">
            <a:avLst/>
          </a:prstGeom>
          <a:noFill/>
        </p:spPr>
        <p:txBody>
          <a:bodyPr wrap="none" rtlCol="0">
            <a:spAutoFit/>
          </a:bodyPr>
          <a:lstStyle/>
          <a:p>
            <a:r>
              <a:rPr lang="en-US" sz="1100" dirty="0">
                <a:solidFill>
                  <a:srgbClr val="0033A0"/>
                </a:solidFill>
                <a:latin typeface="Verdana" charset="0"/>
                <a:ea typeface="Verdana" charset="0"/>
                <a:cs typeface="Verdana" charset="0"/>
              </a:rPr>
              <a:t>1.64</a:t>
            </a:r>
          </a:p>
        </p:txBody>
      </p:sp>
      <p:sp>
        <p:nvSpPr>
          <p:cNvPr id="20" name="TextBox 19">
            <a:extLst>
              <a:ext uri="{FF2B5EF4-FFF2-40B4-BE49-F238E27FC236}">
                <a16:creationId xmlns:a16="http://schemas.microsoft.com/office/drawing/2014/main" id="{967DFAEF-A07A-9149-86CE-94E60F6DAA67}"/>
              </a:ext>
            </a:extLst>
          </p:cNvPr>
          <p:cNvSpPr txBox="1"/>
          <p:nvPr/>
        </p:nvSpPr>
        <p:spPr>
          <a:xfrm>
            <a:off x="7796545" y="2029044"/>
            <a:ext cx="505267" cy="261610"/>
          </a:xfrm>
          <a:prstGeom prst="rect">
            <a:avLst/>
          </a:prstGeom>
          <a:noFill/>
        </p:spPr>
        <p:txBody>
          <a:bodyPr wrap="none" rtlCol="0">
            <a:spAutoFit/>
          </a:bodyPr>
          <a:lstStyle/>
          <a:p>
            <a:r>
              <a:rPr lang="en-US" sz="1100" dirty="0">
                <a:solidFill>
                  <a:srgbClr val="0033A0"/>
                </a:solidFill>
                <a:latin typeface="Verdana" charset="0"/>
                <a:ea typeface="Verdana" charset="0"/>
                <a:cs typeface="Verdana" charset="0"/>
              </a:rPr>
              <a:t>2.32</a:t>
            </a:r>
          </a:p>
        </p:txBody>
      </p:sp>
    </p:spTree>
    <p:extLst>
      <p:ext uri="{BB962C8B-B14F-4D97-AF65-F5344CB8AC3E}">
        <p14:creationId xmlns:p14="http://schemas.microsoft.com/office/powerpoint/2010/main" val="270123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jdelijke aanduiding voor tekst 20"/>
          <p:cNvSpPr>
            <a:spLocks noGrp="1"/>
          </p:cNvSpPr>
          <p:nvPr>
            <p:ph type="body" sz="quarter" idx="13"/>
          </p:nvPr>
        </p:nvSpPr>
        <p:spPr>
          <a:xfrm>
            <a:off x="731836" y="1314451"/>
            <a:ext cx="11082211" cy="3885615"/>
          </a:xfrm>
        </p:spPr>
        <p:txBody>
          <a:bodyPr/>
          <a:lstStyle/>
          <a:p>
            <a:pPr lvl="1"/>
            <a:r>
              <a:rPr lang="en-GB" sz="2200" dirty="0">
                <a:solidFill>
                  <a:srgbClr val="003399"/>
                </a:solidFill>
              </a:rPr>
              <a:t> For almost all causes of death</a:t>
            </a:r>
          </a:p>
          <a:p>
            <a:pPr lvl="1"/>
            <a:endParaRPr lang="en-GB" sz="2200" dirty="0">
              <a:solidFill>
                <a:srgbClr val="003399"/>
              </a:solidFill>
            </a:endParaRPr>
          </a:p>
          <a:p>
            <a:pPr lvl="1"/>
            <a:r>
              <a:rPr lang="en-GB" sz="2200" dirty="0">
                <a:solidFill>
                  <a:srgbClr val="003399"/>
                </a:solidFill>
              </a:rPr>
              <a:t> Strongest inequalities for:</a:t>
            </a:r>
          </a:p>
          <a:p>
            <a:pPr lvl="2"/>
            <a:r>
              <a:rPr lang="en-GB" sz="2200" dirty="0">
                <a:solidFill>
                  <a:srgbClr val="003399"/>
                </a:solidFill>
              </a:rPr>
              <a:t> Absolute: cancers, circulatory diseases and external COD</a:t>
            </a:r>
          </a:p>
          <a:p>
            <a:pPr lvl="2"/>
            <a:r>
              <a:rPr lang="en-GB" sz="2200" dirty="0">
                <a:solidFill>
                  <a:srgbClr val="003399"/>
                </a:solidFill>
              </a:rPr>
              <a:t> Relative: mental disorders, digestive, endocrine, infectious and respiratory diseases and external COD</a:t>
            </a:r>
          </a:p>
          <a:p>
            <a:pPr lvl="2"/>
            <a:endParaRPr lang="en-GB" sz="2200" dirty="0">
              <a:solidFill>
                <a:srgbClr val="003399"/>
              </a:solidFill>
            </a:endParaRPr>
          </a:p>
        </p:txBody>
      </p:sp>
      <p:sp>
        <p:nvSpPr>
          <p:cNvPr id="19" name="Titel 18"/>
          <p:cNvSpPr>
            <a:spLocks noGrp="1"/>
          </p:cNvSpPr>
          <p:nvPr>
            <p:ph type="title"/>
          </p:nvPr>
        </p:nvSpPr>
        <p:spPr>
          <a:xfrm>
            <a:off x="731837" y="683763"/>
            <a:ext cx="2803185" cy="368750"/>
          </a:xfrm>
        </p:spPr>
        <p:txBody>
          <a:bodyPr/>
          <a:lstStyle/>
          <a:p>
            <a:r>
              <a:rPr lang="en-GB" sz="2400" dirty="0"/>
              <a:t>Main findings</a:t>
            </a:r>
          </a:p>
        </p:txBody>
      </p:sp>
      <p:sp>
        <p:nvSpPr>
          <p:cNvPr id="5" name="Tijdelijke aanduiding voor voettekst 8">
            <a:extLst>
              <a:ext uri="{FF2B5EF4-FFF2-40B4-BE49-F238E27FC236}">
                <a16:creationId xmlns:a16="http://schemas.microsoft.com/office/drawing/2014/main" id="{38ACDBBE-45FF-4143-822E-E35927E7E15A}"/>
              </a:ext>
            </a:extLst>
          </p:cNvPr>
          <p:cNvSpPr txBox="1">
            <a:spLocks/>
          </p:cNvSpPr>
          <p:nvPr/>
        </p:nvSpPr>
        <p:spPr>
          <a:xfrm>
            <a:off x="8610600" y="6265518"/>
            <a:ext cx="2743200" cy="15656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1000" dirty="0">
                <a:solidFill>
                  <a:schemeClr val="accent2"/>
                </a:solidFill>
                <a:latin typeface="Verdana" charset="0"/>
                <a:ea typeface="Verdana" charset="0"/>
                <a:cs typeface="Verdana" charset="0"/>
              </a:rPr>
              <a:t>Symposium </a:t>
            </a:r>
            <a:r>
              <a:rPr lang="nl-NL" sz="1000" dirty="0" err="1">
                <a:solidFill>
                  <a:schemeClr val="accent2"/>
                </a:solidFill>
                <a:latin typeface="Verdana" charset="0"/>
                <a:ea typeface="Verdana" charset="0"/>
                <a:cs typeface="Verdana" charset="0"/>
              </a:rPr>
              <a:t>CausIneq</a:t>
            </a:r>
            <a:endParaRPr lang="nl-NL" sz="1000" dirty="0">
              <a:solidFill>
                <a:schemeClr val="accent2"/>
              </a:solidFill>
              <a:latin typeface="Verdana" charset="0"/>
              <a:ea typeface="Verdana" charset="0"/>
              <a:cs typeface="Verdana" charset="0"/>
            </a:endParaRPr>
          </a:p>
        </p:txBody>
      </p:sp>
      <p:sp>
        <p:nvSpPr>
          <p:cNvPr id="6" name="Tijdelijke aanduiding voor dianummer 3">
            <a:extLst>
              <a:ext uri="{FF2B5EF4-FFF2-40B4-BE49-F238E27FC236}">
                <a16:creationId xmlns:a16="http://schemas.microsoft.com/office/drawing/2014/main" id="{8D6FEC83-97A2-7F4A-B0BF-52687195DC50}"/>
              </a:ext>
            </a:extLst>
          </p:cNvPr>
          <p:cNvSpPr txBox="1">
            <a:spLocks/>
          </p:cNvSpPr>
          <p:nvPr/>
        </p:nvSpPr>
        <p:spPr>
          <a:xfrm>
            <a:off x="8610600" y="6418139"/>
            <a:ext cx="2743200" cy="28330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dirty="0"/>
              <a:t> </a:t>
            </a:r>
            <a:r>
              <a:rPr lang="nl-NL" sz="1000" dirty="0">
                <a:solidFill>
                  <a:schemeClr val="accent1"/>
                </a:solidFill>
                <a:latin typeface="Verdana" charset="0"/>
                <a:ea typeface="Verdana" charset="0"/>
                <a:cs typeface="Verdana" charset="0"/>
              </a:rPr>
              <a:t>21-10-2019 | </a:t>
            </a:r>
            <a:fld id="{2DAB09C5-3251-4B47-B002-D03712DC64C3}" type="slidenum">
              <a:rPr lang="nl-NL" sz="1000" smtClean="0">
                <a:solidFill>
                  <a:schemeClr val="accent1"/>
                </a:solidFill>
                <a:latin typeface="Verdana" charset="0"/>
                <a:ea typeface="Verdana" charset="0"/>
                <a:cs typeface="Verdana" charset="0"/>
              </a:rPr>
              <a:pPr algn="r"/>
              <a:t>11</a:t>
            </a:fld>
            <a:endParaRPr lang="nl-NL" sz="1000"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2172232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p:cNvSpPr>
            <a:spLocks noGrp="1"/>
          </p:cNvSpPr>
          <p:nvPr>
            <p:ph type="title"/>
          </p:nvPr>
        </p:nvSpPr>
        <p:spPr>
          <a:xfrm>
            <a:off x="731836" y="303379"/>
            <a:ext cx="10872317" cy="368750"/>
          </a:xfrm>
        </p:spPr>
        <p:txBody>
          <a:bodyPr/>
          <a:lstStyle/>
          <a:p>
            <a:r>
              <a:rPr lang="en-GB" sz="2400" dirty="0"/>
              <a:t>Relative mortality differences by employment status, Men</a:t>
            </a:r>
          </a:p>
        </p:txBody>
      </p:sp>
      <p:sp>
        <p:nvSpPr>
          <p:cNvPr id="5" name="Tijdelijke aanduiding voor voettekst 8">
            <a:extLst>
              <a:ext uri="{FF2B5EF4-FFF2-40B4-BE49-F238E27FC236}">
                <a16:creationId xmlns:a16="http://schemas.microsoft.com/office/drawing/2014/main" id="{38ACDBBE-45FF-4143-822E-E35927E7E15A}"/>
              </a:ext>
            </a:extLst>
          </p:cNvPr>
          <p:cNvSpPr txBox="1">
            <a:spLocks/>
          </p:cNvSpPr>
          <p:nvPr/>
        </p:nvSpPr>
        <p:spPr>
          <a:xfrm>
            <a:off x="8610600" y="6265518"/>
            <a:ext cx="2743200" cy="15656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1000" dirty="0">
                <a:solidFill>
                  <a:schemeClr val="accent2"/>
                </a:solidFill>
                <a:latin typeface="Verdana" charset="0"/>
                <a:ea typeface="Verdana" charset="0"/>
                <a:cs typeface="Verdana" charset="0"/>
              </a:rPr>
              <a:t>Symposium </a:t>
            </a:r>
            <a:r>
              <a:rPr lang="nl-NL" sz="1000" dirty="0" err="1">
                <a:solidFill>
                  <a:schemeClr val="accent2"/>
                </a:solidFill>
                <a:latin typeface="Verdana" charset="0"/>
                <a:ea typeface="Verdana" charset="0"/>
                <a:cs typeface="Verdana" charset="0"/>
              </a:rPr>
              <a:t>CausIneq</a:t>
            </a:r>
            <a:endParaRPr lang="nl-NL" sz="1000" dirty="0">
              <a:solidFill>
                <a:schemeClr val="accent2"/>
              </a:solidFill>
              <a:latin typeface="Verdana" charset="0"/>
              <a:ea typeface="Verdana" charset="0"/>
              <a:cs typeface="Verdana" charset="0"/>
            </a:endParaRPr>
          </a:p>
        </p:txBody>
      </p:sp>
      <p:sp>
        <p:nvSpPr>
          <p:cNvPr id="6" name="Tijdelijke aanduiding voor dianummer 3">
            <a:extLst>
              <a:ext uri="{FF2B5EF4-FFF2-40B4-BE49-F238E27FC236}">
                <a16:creationId xmlns:a16="http://schemas.microsoft.com/office/drawing/2014/main" id="{8D6FEC83-97A2-7F4A-B0BF-52687195DC50}"/>
              </a:ext>
            </a:extLst>
          </p:cNvPr>
          <p:cNvSpPr txBox="1">
            <a:spLocks/>
          </p:cNvSpPr>
          <p:nvPr/>
        </p:nvSpPr>
        <p:spPr>
          <a:xfrm>
            <a:off x="8610600" y="6418139"/>
            <a:ext cx="2743200" cy="28330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dirty="0"/>
              <a:t> </a:t>
            </a:r>
            <a:r>
              <a:rPr lang="nl-NL" sz="1000" dirty="0">
                <a:solidFill>
                  <a:schemeClr val="accent1"/>
                </a:solidFill>
                <a:latin typeface="Verdana" charset="0"/>
                <a:ea typeface="Verdana" charset="0"/>
                <a:cs typeface="Verdana" charset="0"/>
              </a:rPr>
              <a:t>21-10-2019 | </a:t>
            </a:r>
            <a:fld id="{2DAB09C5-3251-4B47-B002-D03712DC64C3}" type="slidenum">
              <a:rPr lang="nl-NL" sz="1000" smtClean="0">
                <a:solidFill>
                  <a:schemeClr val="accent1"/>
                </a:solidFill>
                <a:latin typeface="Verdana" charset="0"/>
                <a:ea typeface="Verdana" charset="0"/>
                <a:cs typeface="Verdana" charset="0"/>
              </a:rPr>
              <a:pPr algn="r"/>
              <a:t>12</a:t>
            </a:fld>
            <a:endParaRPr lang="nl-NL" sz="1000" dirty="0">
              <a:solidFill>
                <a:schemeClr val="accent1"/>
              </a:solidFill>
              <a:latin typeface="Verdana" charset="0"/>
              <a:ea typeface="Verdana" charset="0"/>
              <a:cs typeface="Verdana" charset="0"/>
            </a:endParaRPr>
          </a:p>
        </p:txBody>
      </p:sp>
      <p:pic>
        <p:nvPicPr>
          <p:cNvPr id="4" name="Picture 3">
            <a:extLst>
              <a:ext uri="{FF2B5EF4-FFF2-40B4-BE49-F238E27FC236}">
                <a16:creationId xmlns:a16="http://schemas.microsoft.com/office/drawing/2014/main" id="{1D308F2F-4AD5-934E-B2BB-47F7A019DD2F}"/>
              </a:ext>
            </a:extLst>
          </p:cNvPr>
          <p:cNvPicPr>
            <a:picLocks noChangeAspect="1"/>
          </p:cNvPicPr>
          <p:nvPr/>
        </p:nvPicPr>
        <p:blipFill>
          <a:blip r:embed="rId3"/>
          <a:stretch>
            <a:fillRect/>
          </a:stretch>
        </p:blipFill>
        <p:spPr>
          <a:xfrm>
            <a:off x="2723109" y="824750"/>
            <a:ext cx="6889769" cy="5004000"/>
          </a:xfrm>
          <a:prstGeom prst="rect">
            <a:avLst/>
          </a:prstGeom>
          <a:ln>
            <a:solidFill>
              <a:schemeClr val="tx1"/>
            </a:solidFill>
          </a:ln>
        </p:spPr>
      </p:pic>
      <p:sp>
        <p:nvSpPr>
          <p:cNvPr id="7" name="TextBox 6">
            <a:extLst>
              <a:ext uri="{FF2B5EF4-FFF2-40B4-BE49-F238E27FC236}">
                <a16:creationId xmlns:a16="http://schemas.microsoft.com/office/drawing/2014/main" id="{C316C9DE-6344-374D-B727-DACE945AF8E0}"/>
              </a:ext>
            </a:extLst>
          </p:cNvPr>
          <p:cNvSpPr txBox="1"/>
          <p:nvPr/>
        </p:nvSpPr>
        <p:spPr>
          <a:xfrm>
            <a:off x="9017843" y="3036585"/>
            <a:ext cx="505267" cy="261610"/>
          </a:xfrm>
          <a:prstGeom prst="rect">
            <a:avLst/>
          </a:prstGeom>
          <a:noFill/>
        </p:spPr>
        <p:txBody>
          <a:bodyPr wrap="none" rtlCol="0">
            <a:spAutoFit/>
          </a:bodyPr>
          <a:lstStyle/>
          <a:p>
            <a:r>
              <a:rPr lang="en-US" sz="1100" dirty="0">
                <a:solidFill>
                  <a:srgbClr val="0033A0"/>
                </a:solidFill>
                <a:latin typeface="Verdana" charset="0"/>
                <a:ea typeface="Verdana" charset="0"/>
                <a:cs typeface="Verdana" charset="0"/>
              </a:rPr>
              <a:t>3.06</a:t>
            </a:r>
          </a:p>
        </p:txBody>
      </p:sp>
      <p:sp>
        <p:nvSpPr>
          <p:cNvPr id="8" name="TextBox 7">
            <a:extLst>
              <a:ext uri="{FF2B5EF4-FFF2-40B4-BE49-F238E27FC236}">
                <a16:creationId xmlns:a16="http://schemas.microsoft.com/office/drawing/2014/main" id="{C617EB33-39B7-A140-A724-B973500BC224}"/>
              </a:ext>
            </a:extLst>
          </p:cNvPr>
          <p:cNvSpPr txBox="1"/>
          <p:nvPr/>
        </p:nvSpPr>
        <p:spPr>
          <a:xfrm>
            <a:off x="7869033" y="2680574"/>
            <a:ext cx="505267" cy="261610"/>
          </a:xfrm>
          <a:prstGeom prst="rect">
            <a:avLst/>
          </a:prstGeom>
          <a:noFill/>
        </p:spPr>
        <p:txBody>
          <a:bodyPr wrap="none" rtlCol="0">
            <a:spAutoFit/>
          </a:bodyPr>
          <a:lstStyle/>
          <a:p>
            <a:r>
              <a:rPr lang="en-US" sz="1100" dirty="0">
                <a:solidFill>
                  <a:srgbClr val="0033A0"/>
                </a:solidFill>
                <a:latin typeface="Verdana" charset="0"/>
                <a:ea typeface="Verdana" charset="0"/>
                <a:cs typeface="Verdana" charset="0"/>
              </a:rPr>
              <a:t>3.83</a:t>
            </a:r>
          </a:p>
        </p:txBody>
      </p:sp>
      <p:sp>
        <p:nvSpPr>
          <p:cNvPr id="9" name="TextBox 8">
            <a:extLst>
              <a:ext uri="{FF2B5EF4-FFF2-40B4-BE49-F238E27FC236}">
                <a16:creationId xmlns:a16="http://schemas.microsoft.com/office/drawing/2014/main" id="{70C6E172-692F-7648-BCD1-3DE701634E34}"/>
              </a:ext>
            </a:extLst>
          </p:cNvPr>
          <p:cNvSpPr txBox="1"/>
          <p:nvPr/>
        </p:nvSpPr>
        <p:spPr>
          <a:xfrm>
            <a:off x="6684233" y="3076408"/>
            <a:ext cx="505267" cy="261610"/>
          </a:xfrm>
          <a:prstGeom prst="rect">
            <a:avLst/>
          </a:prstGeom>
          <a:noFill/>
        </p:spPr>
        <p:txBody>
          <a:bodyPr wrap="none" rtlCol="0">
            <a:spAutoFit/>
          </a:bodyPr>
          <a:lstStyle/>
          <a:p>
            <a:r>
              <a:rPr lang="en-US" sz="1100" dirty="0">
                <a:solidFill>
                  <a:srgbClr val="0033A0"/>
                </a:solidFill>
                <a:latin typeface="Verdana" charset="0"/>
                <a:ea typeface="Verdana" charset="0"/>
                <a:cs typeface="Verdana" charset="0"/>
              </a:rPr>
              <a:t>3.14</a:t>
            </a:r>
          </a:p>
        </p:txBody>
      </p:sp>
      <p:sp>
        <p:nvSpPr>
          <p:cNvPr id="10" name="TextBox 9">
            <a:extLst>
              <a:ext uri="{FF2B5EF4-FFF2-40B4-BE49-F238E27FC236}">
                <a16:creationId xmlns:a16="http://schemas.microsoft.com/office/drawing/2014/main" id="{74EA14A4-EEEA-FB40-B52E-1574943BB03D}"/>
              </a:ext>
            </a:extLst>
          </p:cNvPr>
          <p:cNvSpPr txBox="1"/>
          <p:nvPr/>
        </p:nvSpPr>
        <p:spPr>
          <a:xfrm>
            <a:off x="5572958" y="1932099"/>
            <a:ext cx="505267" cy="261610"/>
          </a:xfrm>
          <a:prstGeom prst="rect">
            <a:avLst/>
          </a:prstGeom>
          <a:noFill/>
        </p:spPr>
        <p:txBody>
          <a:bodyPr wrap="none" rtlCol="0">
            <a:spAutoFit/>
          </a:bodyPr>
          <a:lstStyle/>
          <a:p>
            <a:r>
              <a:rPr lang="en-US" sz="1100" dirty="0">
                <a:solidFill>
                  <a:srgbClr val="0033A0"/>
                </a:solidFill>
                <a:latin typeface="Verdana" charset="0"/>
                <a:ea typeface="Verdana" charset="0"/>
                <a:cs typeface="Verdana" charset="0"/>
              </a:rPr>
              <a:t>6.90</a:t>
            </a:r>
          </a:p>
        </p:txBody>
      </p:sp>
      <p:sp>
        <p:nvSpPr>
          <p:cNvPr id="11" name="TextBox 10">
            <a:extLst>
              <a:ext uri="{FF2B5EF4-FFF2-40B4-BE49-F238E27FC236}">
                <a16:creationId xmlns:a16="http://schemas.microsoft.com/office/drawing/2014/main" id="{F5C6301D-DAF8-F148-BB7B-F6E480AE42E1}"/>
              </a:ext>
            </a:extLst>
          </p:cNvPr>
          <p:cNvSpPr txBox="1"/>
          <p:nvPr/>
        </p:nvSpPr>
        <p:spPr>
          <a:xfrm>
            <a:off x="4440392" y="3036585"/>
            <a:ext cx="505267" cy="261610"/>
          </a:xfrm>
          <a:prstGeom prst="rect">
            <a:avLst/>
          </a:prstGeom>
          <a:noFill/>
        </p:spPr>
        <p:txBody>
          <a:bodyPr wrap="none" rtlCol="0">
            <a:spAutoFit/>
          </a:bodyPr>
          <a:lstStyle/>
          <a:p>
            <a:r>
              <a:rPr lang="en-US" sz="1100" dirty="0">
                <a:solidFill>
                  <a:srgbClr val="0033A0"/>
                </a:solidFill>
                <a:latin typeface="Verdana" charset="0"/>
                <a:ea typeface="Verdana" charset="0"/>
                <a:cs typeface="Verdana" charset="0"/>
              </a:rPr>
              <a:t>3.60</a:t>
            </a:r>
          </a:p>
        </p:txBody>
      </p:sp>
      <p:sp>
        <p:nvSpPr>
          <p:cNvPr id="12" name="TextBox 11">
            <a:extLst>
              <a:ext uri="{FF2B5EF4-FFF2-40B4-BE49-F238E27FC236}">
                <a16:creationId xmlns:a16="http://schemas.microsoft.com/office/drawing/2014/main" id="{60E2CCB5-E94C-7944-9B9A-3AAB67C7F500}"/>
              </a:ext>
            </a:extLst>
          </p:cNvPr>
          <p:cNvSpPr txBox="1"/>
          <p:nvPr/>
        </p:nvSpPr>
        <p:spPr>
          <a:xfrm>
            <a:off x="3329117" y="3076408"/>
            <a:ext cx="505267" cy="261610"/>
          </a:xfrm>
          <a:prstGeom prst="rect">
            <a:avLst/>
          </a:prstGeom>
          <a:noFill/>
        </p:spPr>
        <p:txBody>
          <a:bodyPr wrap="none" rtlCol="0">
            <a:spAutoFit/>
          </a:bodyPr>
          <a:lstStyle/>
          <a:p>
            <a:r>
              <a:rPr lang="en-US" sz="1100" dirty="0">
                <a:solidFill>
                  <a:srgbClr val="0033A0"/>
                </a:solidFill>
                <a:latin typeface="Verdana" charset="0"/>
                <a:ea typeface="Verdana" charset="0"/>
                <a:cs typeface="Verdana" charset="0"/>
              </a:rPr>
              <a:t>3.50</a:t>
            </a:r>
          </a:p>
        </p:txBody>
      </p:sp>
    </p:spTree>
    <p:extLst>
      <p:ext uri="{BB962C8B-B14F-4D97-AF65-F5344CB8AC3E}">
        <p14:creationId xmlns:p14="http://schemas.microsoft.com/office/powerpoint/2010/main" val="2254665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jdelijke aanduiding voor tekst 20"/>
          <p:cNvSpPr>
            <a:spLocks noGrp="1"/>
          </p:cNvSpPr>
          <p:nvPr>
            <p:ph type="body" sz="quarter" idx="13"/>
          </p:nvPr>
        </p:nvSpPr>
        <p:spPr>
          <a:xfrm>
            <a:off x="731836" y="1314451"/>
            <a:ext cx="11082211" cy="3885615"/>
          </a:xfrm>
        </p:spPr>
        <p:txBody>
          <a:bodyPr/>
          <a:lstStyle/>
          <a:p>
            <a:pPr lvl="1"/>
            <a:r>
              <a:rPr lang="en-GB" sz="2200" dirty="0">
                <a:solidFill>
                  <a:srgbClr val="003399"/>
                </a:solidFill>
              </a:rPr>
              <a:t> The association between employment status and mortality persists after adjusting for other measures of social disadvantage</a:t>
            </a:r>
          </a:p>
          <a:p>
            <a:pPr lvl="1"/>
            <a:endParaRPr lang="en-GB" sz="2200" dirty="0">
              <a:solidFill>
                <a:srgbClr val="003399"/>
              </a:solidFill>
            </a:endParaRPr>
          </a:p>
        </p:txBody>
      </p:sp>
      <p:sp>
        <p:nvSpPr>
          <p:cNvPr id="19" name="Titel 18"/>
          <p:cNvSpPr>
            <a:spLocks noGrp="1"/>
          </p:cNvSpPr>
          <p:nvPr>
            <p:ph type="title"/>
          </p:nvPr>
        </p:nvSpPr>
        <p:spPr>
          <a:xfrm>
            <a:off x="731837" y="683763"/>
            <a:ext cx="2803185" cy="368750"/>
          </a:xfrm>
        </p:spPr>
        <p:txBody>
          <a:bodyPr/>
          <a:lstStyle/>
          <a:p>
            <a:r>
              <a:rPr lang="en-GB" sz="2400" dirty="0"/>
              <a:t>Main findings</a:t>
            </a:r>
          </a:p>
        </p:txBody>
      </p:sp>
      <p:sp>
        <p:nvSpPr>
          <p:cNvPr id="5" name="Tijdelijke aanduiding voor voettekst 8">
            <a:extLst>
              <a:ext uri="{FF2B5EF4-FFF2-40B4-BE49-F238E27FC236}">
                <a16:creationId xmlns:a16="http://schemas.microsoft.com/office/drawing/2014/main" id="{38ACDBBE-45FF-4143-822E-E35927E7E15A}"/>
              </a:ext>
            </a:extLst>
          </p:cNvPr>
          <p:cNvSpPr txBox="1">
            <a:spLocks/>
          </p:cNvSpPr>
          <p:nvPr/>
        </p:nvSpPr>
        <p:spPr>
          <a:xfrm>
            <a:off x="8610600" y="6265518"/>
            <a:ext cx="2743200" cy="15656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1000" dirty="0">
                <a:solidFill>
                  <a:schemeClr val="accent2"/>
                </a:solidFill>
                <a:latin typeface="Verdana" charset="0"/>
                <a:ea typeface="Verdana" charset="0"/>
                <a:cs typeface="Verdana" charset="0"/>
              </a:rPr>
              <a:t>Symposium </a:t>
            </a:r>
            <a:r>
              <a:rPr lang="nl-NL" sz="1000" dirty="0" err="1">
                <a:solidFill>
                  <a:schemeClr val="accent2"/>
                </a:solidFill>
                <a:latin typeface="Verdana" charset="0"/>
                <a:ea typeface="Verdana" charset="0"/>
                <a:cs typeface="Verdana" charset="0"/>
              </a:rPr>
              <a:t>CausIneq</a:t>
            </a:r>
            <a:endParaRPr lang="nl-NL" sz="1000" dirty="0">
              <a:solidFill>
                <a:schemeClr val="accent2"/>
              </a:solidFill>
              <a:latin typeface="Verdana" charset="0"/>
              <a:ea typeface="Verdana" charset="0"/>
              <a:cs typeface="Verdana" charset="0"/>
            </a:endParaRPr>
          </a:p>
        </p:txBody>
      </p:sp>
      <p:sp>
        <p:nvSpPr>
          <p:cNvPr id="6" name="Tijdelijke aanduiding voor dianummer 3">
            <a:extLst>
              <a:ext uri="{FF2B5EF4-FFF2-40B4-BE49-F238E27FC236}">
                <a16:creationId xmlns:a16="http://schemas.microsoft.com/office/drawing/2014/main" id="{8D6FEC83-97A2-7F4A-B0BF-52687195DC50}"/>
              </a:ext>
            </a:extLst>
          </p:cNvPr>
          <p:cNvSpPr txBox="1">
            <a:spLocks/>
          </p:cNvSpPr>
          <p:nvPr/>
        </p:nvSpPr>
        <p:spPr>
          <a:xfrm>
            <a:off x="8610600" y="6418139"/>
            <a:ext cx="2743200" cy="28330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dirty="0"/>
              <a:t> </a:t>
            </a:r>
            <a:r>
              <a:rPr lang="nl-NL" sz="1000" dirty="0">
                <a:solidFill>
                  <a:schemeClr val="accent1"/>
                </a:solidFill>
                <a:latin typeface="Verdana" charset="0"/>
                <a:ea typeface="Verdana" charset="0"/>
                <a:cs typeface="Verdana" charset="0"/>
              </a:rPr>
              <a:t>21-10-2019 | </a:t>
            </a:r>
            <a:fld id="{2DAB09C5-3251-4B47-B002-D03712DC64C3}" type="slidenum">
              <a:rPr lang="nl-NL" sz="1000" smtClean="0">
                <a:solidFill>
                  <a:schemeClr val="accent1"/>
                </a:solidFill>
                <a:latin typeface="Verdana" charset="0"/>
                <a:ea typeface="Verdana" charset="0"/>
                <a:cs typeface="Verdana" charset="0"/>
              </a:rPr>
              <a:pPr algn="r"/>
              <a:t>13</a:t>
            </a:fld>
            <a:endParaRPr lang="nl-NL" sz="1000"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908751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p:cNvSpPr>
            <a:spLocks noGrp="1"/>
          </p:cNvSpPr>
          <p:nvPr>
            <p:ph type="title"/>
          </p:nvPr>
        </p:nvSpPr>
        <p:spPr>
          <a:xfrm>
            <a:off x="731836" y="303379"/>
            <a:ext cx="10872317" cy="368750"/>
          </a:xfrm>
        </p:spPr>
        <p:txBody>
          <a:bodyPr/>
          <a:lstStyle/>
          <a:p>
            <a:r>
              <a:rPr lang="en-GB" sz="2400" dirty="0"/>
              <a:t>Unadjusted versus adjusted for other indicators of SEP</a:t>
            </a:r>
          </a:p>
        </p:txBody>
      </p:sp>
      <p:sp>
        <p:nvSpPr>
          <p:cNvPr id="5" name="Tijdelijke aanduiding voor voettekst 8">
            <a:extLst>
              <a:ext uri="{FF2B5EF4-FFF2-40B4-BE49-F238E27FC236}">
                <a16:creationId xmlns:a16="http://schemas.microsoft.com/office/drawing/2014/main" id="{38ACDBBE-45FF-4143-822E-E35927E7E15A}"/>
              </a:ext>
            </a:extLst>
          </p:cNvPr>
          <p:cNvSpPr txBox="1">
            <a:spLocks/>
          </p:cNvSpPr>
          <p:nvPr/>
        </p:nvSpPr>
        <p:spPr>
          <a:xfrm>
            <a:off x="8610600" y="6265518"/>
            <a:ext cx="2743200" cy="15656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1000" dirty="0">
                <a:solidFill>
                  <a:schemeClr val="accent2"/>
                </a:solidFill>
                <a:latin typeface="Verdana" charset="0"/>
                <a:ea typeface="Verdana" charset="0"/>
                <a:cs typeface="Verdana" charset="0"/>
              </a:rPr>
              <a:t>Symposium </a:t>
            </a:r>
            <a:r>
              <a:rPr lang="nl-NL" sz="1000" dirty="0" err="1">
                <a:solidFill>
                  <a:schemeClr val="accent2"/>
                </a:solidFill>
                <a:latin typeface="Verdana" charset="0"/>
                <a:ea typeface="Verdana" charset="0"/>
                <a:cs typeface="Verdana" charset="0"/>
              </a:rPr>
              <a:t>CausIneq</a:t>
            </a:r>
            <a:endParaRPr lang="nl-NL" sz="1000" dirty="0">
              <a:solidFill>
                <a:schemeClr val="accent2"/>
              </a:solidFill>
              <a:latin typeface="Verdana" charset="0"/>
              <a:ea typeface="Verdana" charset="0"/>
              <a:cs typeface="Verdana" charset="0"/>
            </a:endParaRPr>
          </a:p>
        </p:txBody>
      </p:sp>
      <p:sp>
        <p:nvSpPr>
          <p:cNvPr id="6" name="Tijdelijke aanduiding voor dianummer 3">
            <a:extLst>
              <a:ext uri="{FF2B5EF4-FFF2-40B4-BE49-F238E27FC236}">
                <a16:creationId xmlns:a16="http://schemas.microsoft.com/office/drawing/2014/main" id="{8D6FEC83-97A2-7F4A-B0BF-52687195DC50}"/>
              </a:ext>
            </a:extLst>
          </p:cNvPr>
          <p:cNvSpPr txBox="1">
            <a:spLocks/>
          </p:cNvSpPr>
          <p:nvPr/>
        </p:nvSpPr>
        <p:spPr>
          <a:xfrm>
            <a:off x="8610600" y="6418139"/>
            <a:ext cx="2743200" cy="28330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dirty="0"/>
              <a:t> </a:t>
            </a:r>
            <a:r>
              <a:rPr lang="nl-NL" sz="1000" dirty="0">
                <a:solidFill>
                  <a:schemeClr val="accent1"/>
                </a:solidFill>
                <a:latin typeface="Verdana" charset="0"/>
                <a:ea typeface="Verdana" charset="0"/>
                <a:cs typeface="Verdana" charset="0"/>
              </a:rPr>
              <a:t>21-10-2019 | </a:t>
            </a:r>
            <a:fld id="{2DAB09C5-3251-4B47-B002-D03712DC64C3}" type="slidenum">
              <a:rPr lang="nl-NL" sz="1000" smtClean="0">
                <a:solidFill>
                  <a:schemeClr val="accent1"/>
                </a:solidFill>
                <a:latin typeface="Verdana" charset="0"/>
                <a:ea typeface="Verdana" charset="0"/>
                <a:cs typeface="Verdana" charset="0"/>
              </a:rPr>
              <a:pPr algn="r"/>
              <a:t>14</a:t>
            </a:fld>
            <a:endParaRPr lang="nl-NL" sz="1000" dirty="0">
              <a:solidFill>
                <a:schemeClr val="accent1"/>
              </a:solidFill>
              <a:latin typeface="Verdana" charset="0"/>
              <a:ea typeface="Verdana" charset="0"/>
              <a:cs typeface="Verdana" charset="0"/>
            </a:endParaRPr>
          </a:p>
        </p:txBody>
      </p:sp>
      <p:pic>
        <p:nvPicPr>
          <p:cNvPr id="8" name="Picture 7">
            <a:extLst>
              <a:ext uri="{FF2B5EF4-FFF2-40B4-BE49-F238E27FC236}">
                <a16:creationId xmlns:a16="http://schemas.microsoft.com/office/drawing/2014/main" id="{569D1EF5-FA52-D949-AB71-B1AC4515BC09}"/>
              </a:ext>
            </a:extLst>
          </p:cNvPr>
          <p:cNvPicPr>
            <a:picLocks noChangeAspect="1"/>
          </p:cNvPicPr>
          <p:nvPr/>
        </p:nvPicPr>
        <p:blipFill>
          <a:blip r:embed="rId3"/>
          <a:stretch>
            <a:fillRect/>
          </a:stretch>
        </p:blipFill>
        <p:spPr>
          <a:xfrm>
            <a:off x="379178" y="1495584"/>
            <a:ext cx="5452344" cy="3960000"/>
          </a:xfrm>
          <a:prstGeom prst="rect">
            <a:avLst/>
          </a:prstGeom>
          <a:ln>
            <a:solidFill>
              <a:schemeClr val="tx1"/>
            </a:solidFill>
          </a:ln>
        </p:spPr>
      </p:pic>
      <p:sp>
        <p:nvSpPr>
          <p:cNvPr id="11" name="TextBox 10">
            <a:extLst>
              <a:ext uri="{FF2B5EF4-FFF2-40B4-BE49-F238E27FC236}">
                <a16:creationId xmlns:a16="http://schemas.microsoft.com/office/drawing/2014/main" id="{410D1961-79F8-F549-A4D3-79987C77C420}"/>
              </a:ext>
            </a:extLst>
          </p:cNvPr>
          <p:cNvSpPr txBox="1"/>
          <p:nvPr/>
        </p:nvSpPr>
        <p:spPr>
          <a:xfrm>
            <a:off x="1799145" y="1101106"/>
            <a:ext cx="2519601" cy="369332"/>
          </a:xfrm>
          <a:prstGeom prst="rect">
            <a:avLst/>
          </a:prstGeom>
          <a:noFill/>
        </p:spPr>
        <p:txBody>
          <a:bodyPr wrap="none" rtlCol="0">
            <a:spAutoFit/>
          </a:bodyPr>
          <a:lstStyle/>
          <a:p>
            <a:r>
              <a:rPr lang="en-US" dirty="0">
                <a:solidFill>
                  <a:srgbClr val="0033A0"/>
                </a:solidFill>
                <a:latin typeface="Verdana" charset="0"/>
                <a:ea typeface="Verdana" charset="0"/>
                <a:cs typeface="Verdana" charset="0"/>
              </a:rPr>
              <a:t>Age-adjusted model</a:t>
            </a:r>
          </a:p>
        </p:txBody>
      </p:sp>
      <p:sp>
        <p:nvSpPr>
          <p:cNvPr id="13" name="TextBox 12">
            <a:extLst>
              <a:ext uri="{FF2B5EF4-FFF2-40B4-BE49-F238E27FC236}">
                <a16:creationId xmlns:a16="http://schemas.microsoft.com/office/drawing/2014/main" id="{084EF9A6-95C4-534D-9E9A-76E39DAF2A96}"/>
              </a:ext>
            </a:extLst>
          </p:cNvPr>
          <p:cNvSpPr txBox="1"/>
          <p:nvPr/>
        </p:nvSpPr>
        <p:spPr>
          <a:xfrm>
            <a:off x="7630693" y="1101106"/>
            <a:ext cx="2619307" cy="369332"/>
          </a:xfrm>
          <a:prstGeom prst="rect">
            <a:avLst/>
          </a:prstGeom>
          <a:noFill/>
        </p:spPr>
        <p:txBody>
          <a:bodyPr wrap="none" rtlCol="0">
            <a:spAutoFit/>
          </a:bodyPr>
          <a:lstStyle/>
          <a:p>
            <a:r>
              <a:rPr lang="en-US" dirty="0">
                <a:solidFill>
                  <a:srgbClr val="0033A0"/>
                </a:solidFill>
                <a:latin typeface="Verdana" charset="0"/>
                <a:ea typeface="Verdana" charset="0"/>
                <a:cs typeface="Verdana" charset="0"/>
              </a:rPr>
              <a:t>Fully-adjusted model</a:t>
            </a:r>
          </a:p>
        </p:txBody>
      </p:sp>
      <p:sp>
        <p:nvSpPr>
          <p:cNvPr id="9" name="TextBox 8">
            <a:extLst>
              <a:ext uri="{FF2B5EF4-FFF2-40B4-BE49-F238E27FC236}">
                <a16:creationId xmlns:a16="http://schemas.microsoft.com/office/drawing/2014/main" id="{A81B20EC-9139-C141-AF12-AA7CBCD107D3}"/>
              </a:ext>
            </a:extLst>
          </p:cNvPr>
          <p:cNvSpPr txBox="1"/>
          <p:nvPr/>
        </p:nvSpPr>
        <p:spPr>
          <a:xfrm>
            <a:off x="5314345" y="3258372"/>
            <a:ext cx="505267" cy="261610"/>
          </a:xfrm>
          <a:prstGeom prst="rect">
            <a:avLst/>
          </a:prstGeom>
          <a:noFill/>
        </p:spPr>
        <p:txBody>
          <a:bodyPr wrap="none" rtlCol="0">
            <a:spAutoFit/>
          </a:bodyPr>
          <a:lstStyle/>
          <a:p>
            <a:r>
              <a:rPr lang="en-US" sz="1100" dirty="0">
                <a:solidFill>
                  <a:srgbClr val="0033A0"/>
                </a:solidFill>
                <a:latin typeface="Verdana" charset="0"/>
                <a:ea typeface="Verdana" charset="0"/>
                <a:cs typeface="Verdana" charset="0"/>
              </a:rPr>
              <a:t>3.06</a:t>
            </a:r>
          </a:p>
        </p:txBody>
      </p:sp>
      <p:sp>
        <p:nvSpPr>
          <p:cNvPr id="12" name="TextBox 11">
            <a:extLst>
              <a:ext uri="{FF2B5EF4-FFF2-40B4-BE49-F238E27FC236}">
                <a16:creationId xmlns:a16="http://schemas.microsoft.com/office/drawing/2014/main" id="{F9A6438F-A828-BD4D-A93C-BF1793FA4430}"/>
              </a:ext>
            </a:extLst>
          </p:cNvPr>
          <p:cNvSpPr txBox="1"/>
          <p:nvPr/>
        </p:nvSpPr>
        <p:spPr>
          <a:xfrm>
            <a:off x="4395853" y="2996762"/>
            <a:ext cx="505267" cy="261610"/>
          </a:xfrm>
          <a:prstGeom prst="rect">
            <a:avLst/>
          </a:prstGeom>
          <a:noFill/>
        </p:spPr>
        <p:txBody>
          <a:bodyPr wrap="none" rtlCol="0">
            <a:spAutoFit/>
          </a:bodyPr>
          <a:lstStyle/>
          <a:p>
            <a:r>
              <a:rPr lang="en-US" sz="1100" dirty="0">
                <a:solidFill>
                  <a:srgbClr val="0033A0"/>
                </a:solidFill>
                <a:latin typeface="Verdana" charset="0"/>
                <a:ea typeface="Verdana" charset="0"/>
                <a:cs typeface="Verdana" charset="0"/>
              </a:rPr>
              <a:t>3.83</a:t>
            </a:r>
          </a:p>
        </p:txBody>
      </p:sp>
      <p:sp>
        <p:nvSpPr>
          <p:cNvPr id="14" name="TextBox 13">
            <a:extLst>
              <a:ext uri="{FF2B5EF4-FFF2-40B4-BE49-F238E27FC236}">
                <a16:creationId xmlns:a16="http://schemas.microsoft.com/office/drawing/2014/main" id="{D6288227-7FE2-9442-884A-EDA18F3532E4}"/>
              </a:ext>
            </a:extLst>
          </p:cNvPr>
          <p:cNvSpPr txBox="1"/>
          <p:nvPr/>
        </p:nvSpPr>
        <p:spPr>
          <a:xfrm>
            <a:off x="3444823" y="3301232"/>
            <a:ext cx="505267" cy="261610"/>
          </a:xfrm>
          <a:prstGeom prst="rect">
            <a:avLst/>
          </a:prstGeom>
          <a:noFill/>
        </p:spPr>
        <p:txBody>
          <a:bodyPr wrap="none" rtlCol="0">
            <a:spAutoFit/>
          </a:bodyPr>
          <a:lstStyle/>
          <a:p>
            <a:r>
              <a:rPr lang="en-US" sz="1100" dirty="0">
                <a:solidFill>
                  <a:srgbClr val="0033A0"/>
                </a:solidFill>
                <a:latin typeface="Verdana" charset="0"/>
                <a:ea typeface="Verdana" charset="0"/>
                <a:cs typeface="Verdana" charset="0"/>
              </a:rPr>
              <a:t>3.14</a:t>
            </a:r>
          </a:p>
        </p:txBody>
      </p:sp>
      <p:sp>
        <p:nvSpPr>
          <p:cNvPr id="15" name="TextBox 14">
            <a:extLst>
              <a:ext uri="{FF2B5EF4-FFF2-40B4-BE49-F238E27FC236}">
                <a16:creationId xmlns:a16="http://schemas.microsoft.com/office/drawing/2014/main" id="{8E4D32B5-58AA-7B4A-BFDC-4DB0011F2429}"/>
              </a:ext>
            </a:extLst>
          </p:cNvPr>
          <p:cNvSpPr txBox="1"/>
          <p:nvPr/>
        </p:nvSpPr>
        <p:spPr>
          <a:xfrm>
            <a:off x="2513288" y="2433019"/>
            <a:ext cx="505267" cy="261610"/>
          </a:xfrm>
          <a:prstGeom prst="rect">
            <a:avLst/>
          </a:prstGeom>
          <a:noFill/>
        </p:spPr>
        <p:txBody>
          <a:bodyPr wrap="none" rtlCol="0">
            <a:spAutoFit/>
          </a:bodyPr>
          <a:lstStyle/>
          <a:p>
            <a:r>
              <a:rPr lang="en-US" sz="1100" dirty="0">
                <a:solidFill>
                  <a:srgbClr val="0033A0"/>
                </a:solidFill>
                <a:latin typeface="Verdana" charset="0"/>
                <a:ea typeface="Verdana" charset="0"/>
                <a:cs typeface="Verdana" charset="0"/>
              </a:rPr>
              <a:t>6.90</a:t>
            </a:r>
          </a:p>
        </p:txBody>
      </p:sp>
      <p:sp>
        <p:nvSpPr>
          <p:cNvPr id="16" name="TextBox 15">
            <a:extLst>
              <a:ext uri="{FF2B5EF4-FFF2-40B4-BE49-F238E27FC236}">
                <a16:creationId xmlns:a16="http://schemas.microsoft.com/office/drawing/2014/main" id="{C96A623F-6F14-4447-9121-F9B8201E0EB7}"/>
              </a:ext>
            </a:extLst>
          </p:cNvPr>
          <p:cNvSpPr txBox="1"/>
          <p:nvPr/>
        </p:nvSpPr>
        <p:spPr>
          <a:xfrm>
            <a:off x="1636165" y="3284383"/>
            <a:ext cx="505267" cy="261610"/>
          </a:xfrm>
          <a:prstGeom prst="rect">
            <a:avLst/>
          </a:prstGeom>
          <a:noFill/>
        </p:spPr>
        <p:txBody>
          <a:bodyPr wrap="none" rtlCol="0">
            <a:spAutoFit/>
          </a:bodyPr>
          <a:lstStyle/>
          <a:p>
            <a:r>
              <a:rPr lang="en-US" sz="1100" dirty="0">
                <a:solidFill>
                  <a:srgbClr val="0033A0"/>
                </a:solidFill>
                <a:latin typeface="Verdana" charset="0"/>
                <a:ea typeface="Verdana" charset="0"/>
                <a:cs typeface="Verdana" charset="0"/>
              </a:rPr>
              <a:t>3.60</a:t>
            </a:r>
          </a:p>
        </p:txBody>
      </p:sp>
      <p:sp>
        <p:nvSpPr>
          <p:cNvPr id="17" name="TextBox 16">
            <a:extLst>
              <a:ext uri="{FF2B5EF4-FFF2-40B4-BE49-F238E27FC236}">
                <a16:creationId xmlns:a16="http://schemas.microsoft.com/office/drawing/2014/main" id="{1F201D87-FB46-2840-8287-8AA463D8C511}"/>
              </a:ext>
            </a:extLst>
          </p:cNvPr>
          <p:cNvSpPr txBox="1"/>
          <p:nvPr/>
        </p:nvSpPr>
        <p:spPr>
          <a:xfrm>
            <a:off x="731836" y="3298195"/>
            <a:ext cx="505267" cy="261610"/>
          </a:xfrm>
          <a:prstGeom prst="rect">
            <a:avLst/>
          </a:prstGeom>
          <a:noFill/>
        </p:spPr>
        <p:txBody>
          <a:bodyPr wrap="none" rtlCol="0">
            <a:spAutoFit/>
          </a:bodyPr>
          <a:lstStyle/>
          <a:p>
            <a:r>
              <a:rPr lang="en-US" sz="1100" dirty="0">
                <a:solidFill>
                  <a:srgbClr val="0033A0"/>
                </a:solidFill>
                <a:latin typeface="Verdana" charset="0"/>
                <a:ea typeface="Verdana" charset="0"/>
                <a:cs typeface="Verdana" charset="0"/>
              </a:rPr>
              <a:t>3.50</a:t>
            </a:r>
          </a:p>
        </p:txBody>
      </p:sp>
      <p:pic>
        <p:nvPicPr>
          <p:cNvPr id="7" name="Picture 6">
            <a:extLst>
              <a:ext uri="{FF2B5EF4-FFF2-40B4-BE49-F238E27FC236}">
                <a16:creationId xmlns:a16="http://schemas.microsoft.com/office/drawing/2014/main" id="{93F4B929-D8A0-B349-B823-888BA119F965}"/>
              </a:ext>
            </a:extLst>
          </p:cNvPr>
          <p:cNvPicPr>
            <a:picLocks noChangeAspect="1"/>
          </p:cNvPicPr>
          <p:nvPr/>
        </p:nvPicPr>
        <p:blipFill>
          <a:blip r:embed="rId4"/>
          <a:stretch>
            <a:fillRect/>
          </a:stretch>
        </p:blipFill>
        <p:spPr>
          <a:xfrm>
            <a:off x="6230584" y="1495584"/>
            <a:ext cx="5452344" cy="3960000"/>
          </a:xfrm>
          <a:prstGeom prst="rect">
            <a:avLst/>
          </a:prstGeom>
          <a:ln>
            <a:solidFill>
              <a:schemeClr val="tx1"/>
            </a:solidFill>
          </a:ln>
        </p:spPr>
      </p:pic>
      <p:sp>
        <p:nvSpPr>
          <p:cNvPr id="20" name="TextBox 19">
            <a:extLst>
              <a:ext uri="{FF2B5EF4-FFF2-40B4-BE49-F238E27FC236}">
                <a16:creationId xmlns:a16="http://schemas.microsoft.com/office/drawing/2014/main" id="{DD23B588-F152-CC4D-95C5-C7DAD0E477D2}"/>
              </a:ext>
            </a:extLst>
          </p:cNvPr>
          <p:cNvSpPr txBox="1"/>
          <p:nvPr/>
        </p:nvSpPr>
        <p:spPr>
          <a:xfrm>
            <a:off x="10261422" y="3415188"/>
            <a:ext cx="505267" cy="261610"/>
          </a:xfrm>
          <a:prstGeom prst="rect">
            <a:avLst/>
          </a:prstGeom>
          <a:noFill/>
        </p:spPr>
        <p:txBody>
          <a:bodyPr wrap="none" rtlCol="0">
            <a:spAutoFit/>
          </a:bodyPr>
          <a:lstStyle/>
          <a:p>
            <a:r>
              <a:rPr lang="en-US" sz="1100" dirty="0">
                <a:solidFill>
                  <a:srgbClr val="0033A0"/>
                </a:solidFill>
                <a:latin typeface="Verdana" charset="0"/>
                <a:ea typeface="Verdana" charset="0"/>
                <a:cs typeface="Verdana" charset="0"/>
              </a:rPr>
              <a:t>2.74</a:t>
            </a:r>
          </a:p>
        </p:txBody>
      </p:sp>
      <p:sp>
        <p:nvSpPr>
          <p:cNvPr id="21" name="TextBox 20">
            <a:extLst>
              <a:ext uri="{FF2B5EF4-FFF2-40B4-BE49-F238E27FC236}">
                <a16:creationId xmlns:a16="http://schemas.microsoft.com/office/drawing/2014/main" id="{8550448E-7991-6446-AC12-48FD1C97033E}"/>
              </a:ext>
            </a:extLst>
          </p:cNvPr>
          <p:cNvSpPr txBox="1"/>
          <p:nvPr/>
        </p:nvSpPr>
        <p:spPr>
          <a:xfrm>
            <a:off x="9352078" y="3822115"/>
            <a:ext cx="505267" cy="261610"/>
          </a:xfrm>
          <a:prstGeom prst="rect">
            <a:avLst/>
          </a:prstGeom>
          <a:noFill/>
        </p:spPr>
        <p:txBody>
          <a:bodyPr wrap="none" rtlCol="0">
            <a:spAutoFit/>
          </a:bodyPr>
          <a:lstStyle/>
          <a:p>
            <a:r>
              <a:rPr lang="en-US" sz="1100" dirty="0">
                <a:solidFill>
                  <a:srgbClr val="0033A0"/>
                </a:solidFill>
                <a:latin typeface="Verdana" charset="0"/>
                <a:ea typeface="Verdana" charset="0"/>
                <a:cs typeface="Verdana" charset="0"/>
              </a:rPr>
              <a:t>2.10</a:t>
            </a:r>
          </a:p>
        </p:txBody>
      </p:sp>
      <p:sp>
        <p:nvSpPr>
          <p:cNvPr id="22" name="TextBox 21">
            <a:extLst>
              <a:ext uri="{FF2B5EF4-FFF2-40B4-BE49-F238E27FC236}">
                <a16:creationId xmlns:a16="http://schemas.microsoft.com/office/drawing/2014/main" id="{00CB39AA-9251-2347-A8B7-134B86548BD5}"/>
              </a:ext>
            </a:extLst>
          </p:cNvPr>
          <p:cNvSpPr txBox="1"/>
          <p:nvPr/>
        </p:nvSpPr>
        <p:spPr>
          <a:xfrm>
            <a:off x="8487258" y="3043757"/>
            <a:ext cx="505267" cy="261610"/>
          </a:xfrm>
          <a:prstGeom prst="rect">
            <a:avLst/>
          </a:prstGeom>
          <a:noFill/>
        </p:spPr>
        <p:txBody>
          <a:bodyPr wrap="none" rtlCol="0">
            <a:spAutoFit/>
          </a:bodyPr>
          <a:lstStyle/>
          <a:p>
            <a:r>
              <a:rPr lang="en-US" sz="1100" dirty="0">
                <a:solidFill>
                  <a:srgbClr val="0033A0"/>
                </a:solidFill>
                <a:latin typeface="Verdana" charset="0"/>
                <a:ea typeface="Verdana" charset="0"/>
                <a:cs typeface="Verdana" charset="0"/>
              </a:rPr>
              <a:t>3.80</a:t>
            </a:r>
          </a:p>
        </p:txBody>
      </p:sp>
      <p:sp>
        <p:nvSpPr>
          <p:cNvPr id="23" name="TextBox 22">
            <a:extLst>
              <a:ext uri="{FF2B5EF4-FFF2-40B4-BE49-F238E27FC236}">
                <a16:creationId xmlns:a16="http://schemas.microsoft.com/office/drawing/2014/main" id="{19892F60-9FDB-6B4A-B867-E263BF432B0A}"/>
              </a:ext>
            </a:extLst>
          </p:cNvPr>
          <p:cNvSpPr txBox="1"/>
          <p:nvPr/>
        </p:nvSpPr>
        <p:spPr>
          <a:xfrm>
            <a:off x="7526497" y="3691310"/>
            <a:ext cx="505267" cy="261610"/>
          </a:xfrm>
          <a:prstGeom prst="rect">
            <a:avLst/>
          </a:prstGeom>
          <a:noFill/>
        </p:spPr>
        <p:txBody>
          <a:bodyPr wrap="none" rtlCol="0">
            <a:spAutoFit/>
          </a:bodyPr>
          <a:lstStyle/>
          <a:p>
            <a:r>
              <a:rPr lang="en-US" sz="1100" dirty="0">
                <a:solidFill>
                  <a:srgbClr val="0033A0"/>
                </a:solidFill>
                <a:latin typeface="Verdana" charset="0"/>
                <a:ea typeface="Verdana" charset="0"/>
                <a:cs typeface="Verdana" charset="0"/>
              </a:rPr>
              <a:t>2.56</a:t>
            </a:r>
          </a:p>
        </p:txBody>
      </p:sp>
      <p:sp>
        <p:nvSpPr>
          <p:cNvPr id="24" name="TextBox 23">
            <a:extLst>
              <a:ext uri="{FF2B5EF4-FFF2-40B4-BE49-F238E27FC236}">
                <a16:creationId xmlns:a16="http://schemas.microsoft.com/office/drawing/2014/main" id="{05E0B057-D639-0441-BFBC-F3E9FC788F3C}"/>
              </a:ext>
            </a:extLst>
          </p:cNvPr>
          <p:cNvSpPr txBox="1"/>
          <p:nvPr/>
        </p:nvSpPr>
        <p:spPr>
          <a:xfrm>
            <a:off x="6673307" y="3691310"/>
            <a:ext cx="505267" cy="261610"/>
          </a:xfrm>
          <a:prstGeom prst="rect">
            <a:avLst/>
          </a:prstGeom>
          <a:noFill/>
        </p:spPr>
        <p:txBody>
          <a:bodyPr wrap="none" rtlCol="0">
            <a:spAutoFit/>
          </a:bodyPr>
          <a:lstStyle/>
          <a:p>
            <a:r>
              <a:rPr lang="en-US" sz="1100" dirty="0">
                <a:solidFill>
                  <a:srgbClr val="0033A0"/>
                </a:solidFill>
                <a:latin typeface="Verdana" charset="0"/>
                <a:ea typeface="Verdana" charset="0"/>
                <a:cs typeface="Verdana" charset="0"/>
              </a:rPr>
              <a:t>2.52</a:t>
            </a:r>
          </a:p>
        </p:txBody>
      </p:sp>
      <p:sp>
        <p:nvSpPr>
          <p:cNvPr id="18" name="TextBox 17">
            <a:extLst>
              <a:ext uri="{FF2B5EF4-FFF2-40B4-BE49-F238E27FC236}">
                <a16:creationId xmlns:a16="http://schemas.microsoft.com/office/drawing/2014/main" id="{05556A3E-FDED-B548-AD60-488222F22DF7}"/>
              </a:ext>
            </a:extLst>
          </p:cNvPr>
          <p:cNvSpPr txBox="1"/>
          <p:nvPr/>
        </p:nvSpPr>
        <p:spPr>
          <a:xfrm>
            <a:off x="11231355" y="3519982"/>
            <a:ext cx="505267" cy="261610"/>
          </a:xfrm>
          <a:prstGeom prst="rect">
            <a:avLst/>
          </a:prstGeom>
          <a:noFill/>
        </p:spPr>
        <p:txBody>
          <a:bodyPr wrap="square" rtlCol="0">
            <a:spAutoFit/>
          </a:bodyPr>
          <a:lstStyle/>
          <a:p>
            <a:r>
              <a:rPr lang="en-US" sz="1100" dirty="0">
                <a:solidFill>
                  <a:srgbClr val="0033A0"/>
                </a:solidFill>
                <a:latin typeface="Verdana" charset="0"/>
                <a:ea typeface="Verdana" charset="0"/>
                <a:cs typeface="Verdana" charset="0"/>
              </a:rPr>
              <a:t>2.36</a:t>
            </a:r>
          </a:p>
        </p:txBody>
      </p:sp>
    </p:spTree>
    <p:extLst>
      <p:ext uri="{BB962C8B-B14F-4D97-AF65-F5344CB8AC3E}">
        <p14:creationId xmlns:p14="http://schemas.microsoft.com/office/powerpoint/2010/main" val="201469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1" grpId="0"/>
      <p:bldP spid="22" grpId="0"/>
      <p:bldP spid="23" grpId="0"/>
      <p:bldP spid="24"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jdelijke aanduiding voor tekst 20"/>
          <p:cNvSpPr>
            <a:spLocks noGrp="1"/>
          </p:cNvSpPr>
          <p:nvPr>
            <p:ph type="body" sz="quarter" idx="13"/>
          </p:nvPr>
        </p:nvSpPr>
        <p:spPr>
          <a:xfrm>
            <a:off x="731836" y="1314451"/>
            <a:ext cx="11082211" cy="3885615"/>
          </a:xfrm>
        </p:spPr>
        <p:txBody>
          <a:bodyPr/>
          <a:lstStyle/>
          <a:p>
            <a:pPr lvl="1"/>
            <a:r>
              <a:rPr lang="en-GB" sz="2200" dirty="0">
                <a:solidFill>
                  <a:srgbClr val="003399"/>
                </a:solidFill>
              </a:rPr>
              <a:t> The association between employment status and mortality varies by other measures of social disadvantage</a:t>
            </a:r>
          </a:p>
          <a:p>
            <a:pPr lvl="1"/>
            <a:endParaRPr lang="en-GB" sz="2200" dirty="0">
              <a:solidFill>
                <a:srgbClr val="003399"/>
              </a:solidFill>
            </a:endParaRPr>
          </a:p>
        </p:txBody>
      </p:sp>
      <p:sp>
        <p:nvSpPr>
          <p:cNvPr id="19" name="Titel 18"/>
          <p:cNvSpPr>
            <a:spLocks noGrp="1"/>
          </p:cNvSpPr>
          <p:nvPr>
            <p:ph type="title"/>
          </p:nvPr>
        </p:nvSpPr>
        <p:spPr>
          <a:xfrm>
            <a:off x="731837" y="683763"/>
            <a:ext cx="2803185" cy="368750"/>
          </a:xfrm>
        </p:spPr>
        <p:txBody>
          <a:bodyPr/>
          <a:lstStyle/>
          <a:p>
            <a:r>
              <a:rPr lang="en-GB" sz="2400" dirty="0"/>
              <a:t>Main findings</a:t>
            </a:r>
          </a:p>
        </p:txBody>
      </p:sp>
      <p:sp>
        <p:nvSpPr>
          <p:cNvPr id="5" name="Tijdelijke aanduiding voor voettekst 8">
            <a:extLst>
              <a:ext uri="{FF2B5EF4-FFF2-40B4-BE49-F238E27FC236}">
                <a16:creationId xmlns:a16="http://schemas.microsoft.com/office/drawing/2014/main" id="{38ACDBBE-45FF-4143-822E-E35927E7E15A}"/>
              </a:ext>
            </a:extLst>
          </p:cNvPr>
          <p:cNvSpPr txBox="1">
            <a:spLocks/>
          </p:cNvSpPr>
          <p:nvPr/>
        </p:nvSpPr>
        <p:spPr>
          <a:xfrm>
            <a:off x="8610600" y="6265518"/>
            <a:ext cx="2743200" cy="15656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1000" dirty="0">
                <a:solidFill>
                  <a:schemeClr val="accent2"/>
                </a:solidFill>
                <a:latin typeface="Verdana" charset="0"/>
                <a:ea typeface="Verdana" charset="0"/>
                <a:cs typeface="Verdana" charset="0"/>
              </a:rPr>
              <a:t>Symposium </a:t>
            </a:r>
            <a:r>
              <a:rPr lang="nl-NL" sz="1000" dirty="0" err="1">
                <a:solidFill>
                  <a:schemeClr val="accent2"/>
                </a:solidFill>
                <a:latin typeface="Verdana" charset="0"/>
                <a:ea typeface="Verdana" charset="0"/>
                <a:cs typeface="Verdana" charset="0"/>
              </a:rPr>
              <a:t>CausIneq</a:t>
            </a:r>
            <a:endParaRPr lang="nl-NL" sz="1000" dirty="0">
              <a:solidFill>
                <a:schemeClr val="accent2"/>
              </a:solidFill>
              <a:latin typeface="Verdana" charset="0"/>
              <a:ea typeface="Verdana" charset="0"/>
              <a:cs typeface="Verdana" charset="0"/>
            </a:endParaRPr>
          </a:p>
        </p:txBody>
      </p:sp>
      <p:sp>
        <p:nvSpPr>
          <p:cNvPr id="6" name="Tijdelijke aanduiding voor dianummer 3">
            <a:extLst>
              <a:ext uri="{FF2B5EF4-FFF2-40B4-BE49-F238E27FC236}">
                <a16:creationId xmlns:a16="http://schemas.microsoft.com/office/drawing/2014/main" id="{8D6FEC83-97A2-7F4A-B0BF-52687195DC50}"/>
              </a:ext>
            </a:extLst>
          </p:cNvPr>
          <p:cNvSpPr txBox="1">
            <a:spLocks/>
          </p:cNvSpPr>
          <p:nvPr/>
        </p:nvSpPr>
        <p:spPr>
          <a:xfrm>
            <a:off x="8610600" y="6418139"/>
            <a:ext cx="2743200" cy="28330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dirty="0"/>
              <a:t> </a:t>
            </a:r>
            <a:r>
              <a:rPr lang="nl-NL" sz="1000" dirty="0">
                <a:solidFill>
                  <a:schemeClr val="accent1"/>
                </a:solidFill>
                <a:latin typeface="Verdana" charset="0"/>
                <a:ea typeface="Verdana" charset="0"/>
                <a:cs typeface="Verdana" charset="0"/>
              </a:rPr>
              <a:t>21-10-2019 | </a:t>
            </a:r>
            <a:fld id="{2DAB09C5-3251-4B47-B002-D03712DC64C3}" type="slidenum">
              <a:rPr lang="nl-NL" sz="1000" smtClean="0">
                <a:solidFill>
                  <a:schemeClr val="accent1"/>
                </a:solidFill>
                <a:latin typeface="Verdana" charset="0"/>
                <a:ea typeface="Verdana" charset="0"/>
                <a:cs typeface="Verdana" charset="0"/>
              </a:rPr>
              <a:pPr algn="r"/>
              <a:t>15</a:t>
            </a:fld>
            <a:endParaRPr lang="nl-NL" sz="1000"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2253199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p:cNvSpPr>
            <a:spLocks noGrp="1"/>
          </p:cNvSpPr>
          <p:nvPr>
            <p:ph type="title"/>
          </p:nvPr>
        </p:nvSpPr>
        <p:spPr>
          <a:xfrm>
            <a:off x="359164" y="435922"/>
            <a:ext cx="11560775" cy="368750"/>
          </a:xfrm>
        </p:spPr>
        <p:txBody>
          <a:bodyPr/>
          <a:lstStyle/>
          <a:p>
            <a:r>
              <a:rPr lang="en-GB" sz="2400" dirty="0"/>
              <a:t>Cross-classification employment - measures of disadvantage</a:t>
            </a:r>
          </a:p>
        </p:txBody>
      </p:sp>
      <p:sp>
        <p:nvSpPr>
          <p:cNvPr id="5" name="Tijdelijke aanduiding voor voettekst 8">
            <a:extLst>
              <a:ext uri="{FF2B5EF4-FFF2-40B4-BE49-F238E27FC236}">
                <a16:creationId xmlns:a16="http://schemas.microsoft.com/office/drawing/2014/main" id="{38ACDBBE-45FF-4143-822E-E35927E7E15A}"/>
              </a:ext>
            </a:extLst>
          </p:cNvPr>
          <p:cNvSpPr txBox="1">
            <a:spLocks/>
          </p:cNvSpPr>
          <p:nvPr/>
        </p:nvSpPr>
        <p:spPr>
          <a:xfrm>
            <a:off x="8610600" y="6265518"/>
            <a:ext cx="2743200" cy="15656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1000" dirty="0">
                <a:solidFill>
                  <a:schemeClr val="accent2"/>
                </a:solidFill>
                <a:latin typeface="Verdana" charset="0"/>
                <a:ea typeface="Verdana" charset="0"/>
                <a:cs typeface="Verdana" charset="0"/>
              </a:rPr>
              <a:t>Symposium </a:t>
            </a:r>
            <a:r>
              <a:rPr lang="nl-NL" sz="1000" dirty="0" err="1">
                <a:solidFill>
                  <a:schemeClr val="accent2"/>
                </a:solidFill>
                <a:latin typeface="Verdana" charset="0"/>
                <a:ea typeface="Verdana" charset="0"/>
                <a:cs typeface="Verdana" charset="0"/>
              </a:rPr>
              <a:t>CausIneq</a:t>
            </a:r>
            <a:endParaRPr lang="nl-NL" sz="1000" dirty="0">
              <a:solidFill>
                <a:schemeClr val="accent2"/>
              </a:solidFill>
              <a:latin typeface="Verdana" charset="0"/>
              <a:ea typeface="Verdana" charset="0"/>
              <a:cs typeface="Verdana" charset="0"/>
            </a:endParaRPr>
          </a:p>
        </p:txBody>
      </p:sp>
      <p:sp>
        <p:nvSpPr>
          <p:cNvPr id="6" name="Tijdelijke aanduiding voor dianummer 3">
            <a:extLst>
              <a:ext uri="{FF2B5EF4-FFF2-40B4-BE49-F238E27FC236}">
                <a16:creationId xmlns:a16="http://schemas.microsoft.com/office/drawing/2014/main" id="{8D6FEC83-97A2-7F4A-B0BF-52687195DC50}"/>
              </a:ext>
            </a:extLst>
          </p:cNvPr>
          <p:cNvSpPr txBox="1">
            <a:spLocks/>
          </p:cNvSpPr>
          <p:nvPr/>
        </p:nvSpPr>
        <p:spPr>
          <a:xfrm>
            <a:off x="8610600" y="6418139"/>
            <a:ext cx="2743200" cy="28330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dirty="0"/>
              <a:t> </a:t>
            </a:r>
            <a:r>
              <a:rPr lang="nl-NL" sz="1000" dirty="0">
                <a:solidFill>
                  <a:schemeClr val="accent1"/>
                </a:solidFill>
                <a:latin typeface="Verdana" charset="0"/>
                <a:ea typeface="Verdana" charset="0"/>
                <a:cs typeface="Verdana" charset="0"/>
              </a:rPr>
              <a:t>21-10-2019 | </a:t>
            </a:r>
            <a:fld id="{2DAB09C5-3251-4B47-B002-D03712DC64C3}" type="slidenum">
              <a:rPr lang="nl-NL" sz="1000" smtClean="0">
                <a:solidFill>
                  <a:schemeClr val="accent1"/>
                </a:solidFill>
                <a:latin typeface="Verdana" charset="0"/>
                <a:ea typeface="Verdana" charset="0"/>
                <a:cs typeface="Verdana" charset="0"/>
              </a:rPr>
              <a:pPr algn="r"/>
              <a:t>16</a:t>
            </a:fld>
            <a:endParaRPr lang="nl-NL" sz="1000" dirty="0">
              <a:solidFill>
                <a:schemeClr val="accent1"/>
              </a:solidFill>
              <a:latin typeface="Verdana" charset="0"/>
              <a:ea typeface="Verdana" charset="0"/>
              <a:cs typeface="Verdana" charset="0"/>
            </a:endParaRPr>
          </a:p>
        </p:txBody>
      </p:sp>
      <p:pic>
        <p:nvPicPr>
          <p:cNvPr id="3" name="Picture 2">
            <a:extLst>
              <a:ext uri="{FF2B5EF4-FFF2-40B4-BE49-F238E27FC236}">
                <a16:creationId xmlns:a16="http://schemas.microsoft.com/office/drawing/2014/main" id="{80051A32-9029-5545-B430-3B006AEE8A61}"/>
              </a:ext>
            </a:extLst>
          </p:cNvPr>
          <p:cNvPicPr>
            <a:picLocks noChangeAspect="1"/>
          </p:cNvPicPr>
          <p:nvPr/>
        </p:nvPicPr>
        <p:blipFill>
          <a:blip r:embed="rId3"/>
          <a:stretch>
            <a:fillRect/>
          </a:stretch>
        </p:blipFill>
        <p:spPr>
          <a:xfrm>
            <a:off x="359164" y="1631405"/>
            <a:ext cx="5452335" cy="3960000"/>
          </a:xfrm>
          <a:prstGeom prst="rect">
            <a:avLst/>
          </a:prstGeom>
          <a:ln>
            <a:solidFill>
              <a:schemeClr val="tx1"/>
            </a:solidFill>
          </a:ln>
        </p:spPr>
      </p:pic>
      <p:pic>
        <p:nvPicPr>
          <p:cNvPr id="8" name="Picture 7">
            <a:extLst>
              <a:ext uri="{FF2B5EF4-FFF2-40B4-BE49-F238E27FC236}">
                <a16:creationId xmlns:a16="http://schemas.microsoft.com/office/drawing/2014/main" id="{D209405B-AF09-9C44-AC4D-8847AB06EEE7}"/>
              </a:ext>
            </a:extLst>
          </p:cNvPr>
          <p:cNvPicPr>
            <a:picLocks noChangeAspect="1"/>
          </p:cNvPicPr>
          <p:nvPr/>
        </p:nvPicPr>
        <p:blipFill>
          <a:blip r:embed="rId4"/>
          <a:stretch>
            <a:fillRect/>
          </a:stretch>
        </p:blipFill>
        <p:spPr>
          <a:xfrm>
            <a:off x="6096000" y="1631405"/>
            <a:ext cx="5441806" cy="3960000"/>
          </a:xfrm>
          <a:prstGeom prst="rect">
            <a:avLst/>
          </a:prstGeom>
          <a:ln>
            <a:solidFill>
              <a:schemeClr val="tx1"/>
            </a:solidFill>
          </a:ln>
        </p:spPr>
      </p:pic>
      <p:sp>
        <p:nvSpPr>
          <p:cNvPr id="9" name="TextBox 8">
            <a:extLst>
              <a:ext uri="{FF2B5EF4-FFF2-40B4-BE49-F238E27FC236}">
                <a16:creationId xmlns:a16="http://schemas.microsoft.com/office/drawing/2014/main" id="{AD73A223-E61D-844F-ADAF-B6F4B6A1A22F}"/>
              </a:ext>
            </a:extLst>
          </p:cNvPr>
          <p:cNvSpPr txBox="1"/>
          <p:nvPr/>
        </p:nvSpPr>
        <p:spPr>
          <a:xfrm>
            <a:off x="1232932" y="1166989"/>
            <a:ext cx="3704797" cy="369332"/>
          </a:xfrm>
          <a:prstGeom prst="rect">
            <a:avLst/>
          </a:prstGeom>
          <a:noFill/>
        </p:spPr>
        <p:txBody>
          <a:bodyPr wrap="none" rtlCol="0">
            <a:spAutoFit/>
          </a:bodyPr>
          <a:lstStyle/>
          <a:p>
            <a:r>
              <a:rPr lang="en-US" dirty="0">
                <a:solidFill>
                  <a:srgbClr val="0033A0"/>
                </a:solidFill>
                <a:latin typeface="Verdana" charset="0"/>
                <a:ea typeface="Verdana" charset="0"/>
                <a:cs typeface="Verdana" charset="0"/>
              </a:rPr>
              <a:t>Employment - education, men</a:t>
            </a:r>
          </a:p>
        </p:txBody>
      </p:sp>
      <p:sp>
        <p:nvSpPr>
          <p:cNvPr id="11" name="TextBox 10">
            <a:extLst>
              <a:ext uri="{FF2B5EF4-FFF2-40B4-BE49-F238E27FC236}">
                <a16:creationId xmlns:a16="http://schemas.microsoft.com/office/drawing/2014/main" id="{9BD84DF5-3041-BA4F-9BD2-3EF309845956}"/>
              </a:ext>
            </a:extLst>
          </p:cNvPr>
          <p:cNvSpPr txBox="1"/>
          <p:nvPr/>
        </p:nvSpPr>
        <p:spPr>
          <a:xfrm>
            <a:off x="6758201" y="1185763"/>
            <a:ext cx="4488473" cy="369332"/>
          </a:xfrm>
          <a:prstGeom prst="rect">
            <a:avLst/>
          </a:prstGeom>
          <a:noFill/>
        </p:spPr>
        <p:txBody>
          <a:bodyPr wrap="none" rtlCol="0">
            <a:spAutoFit/>
          </a:bodyPr>
          <a:lstStyle/>
          <a:p>
            <a:r>
              <a:rPr lang="en-US" dirty="0">
                <a:solidFill>
                  <a:srgbClr val="0033A0"/>
                </a:solidFill>
                <a:latin typeface="Verdana" charset="0"/>
                <a:ea typeface="Verdana" charset="0"/>
                <a:cs typeface="Verdana" charset="0"/>
              </a:rPr>
              <a:t>Employment - home ownership, men</a:t>
            </a:r>
          </a:p>
        </p:txBody>
      </p:sp>
    </p:spTree>
    <p:extLst>
      <p:ext uri="{BB962C8B-B14F-4D97-AF65-F5344CB8AC3E}">
        <p14:creationId xmlns:p14="http://schemas.microsoft.com/office/powerpoint/2010/main" val="3713433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p:cNvSpPr>
            <a:spLocks noGrp="1"/>
          </p:cNvSpPr>
          <p:nvPr>
            <p:ph type="title"/>
          </p:nvPr>
        </p:nvSpPr>
        <p:spPr>
          <a:xfrm>
            <a:off x="359164" y="435922"/>
            <a:ext cx="11560775" cy="368750"/>
          </a:xfrm>
        </p:spPr>
        <p:txBody>
          <a:bodyPr/>
          <a:lstStyle/>
          <a:p>
            <a:r>
              <a:rPr lang="en-GB" sz="2400" dirty="0"/>
              <a:t>Cross-classification employment - measures of disadvantage</a:t>
            </a:r>
          </a:p>
        </p:txBody>
      </p:sp>
      <p:sp>
        <p:nvSpPr>
          <p:cNvPr id="5" name="Tijdelijke aanduiding voor voettekst 8">
            <a:extLst>
              <a:ext uri="{FF2B5EF4-FFF2-40B4-BE49-F238E27FC236}">
                <a16:creationId xmlns:a16="http://schemas.microsoft.com/office/drawing/2014/main" id="{38ACDBBE-45FF-4143-822E-E35927E7E15A}"/>
              </a:ext>
            </a:extLst>
          </p:cNvPr>
          <p:cNvSpPr txBox="1">
            <a:spLocks/>
          </p:cNvSpPr>
          <p:nvPr/>
        </p:nvSpPr>
        <p:spPr>
          <a:xfrm>
            <a:off x="8610600" y="6265518"/>
            <a:ext cx="2743200" cy="15656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1000" dirty="0">
                <a:solidFill>
                  <a:schemeClr val="accent2"/>
                </a:solidFill>
                <a:latin typeface="Verdana" charset="0"/>
                <a:ea typeface="Verdana" charset="0"/>
                <a:cs typeface="Verdana" charset="0"/>
              </a:rPr>
              <a:t>Symposium </a:t>
            </a:r>
            <a:r>
              <a:rPr lang="nl-NL" sz="1000" dirty="0" err="1">
                <a:solidFill>
                  <a:schemeClr val="accent2"/>
                </a:solidFill>
                <a:latin typeface="Verdana" charset="0"/>
                <a:ea typeface="Verdana" charset="0"/>
                <a:cs typeface="Verdana" charset="0"/>
              </a:rPr>
              <a:t>CausIneq</a:t>
            </a:r>
            <a:endParaRPr lang="nl-NL" sz="1000" dirty="0">
              <a:solidFill>
                <a:schemeClr val="accent2"/>
              </a:solidFill>
              <a:latin typeface="Verdana" charset="0"/>
              <a:ea typeface="Verdana" charset="0"/>
              <a:cs typeface="Verdana" charset="0"/>
            </a:endParaRPr>
          </a:p>
        </p:txBody>
      </p:sp>
      <p:sp>
        <p:nvSpPr>
          <p:cNvPr id="6" name="Tijdelijke aanduiding voor dianummer 3">
            <a:extLst>
              <a:ext uri="{FF2B5EF4-FFF2-40B4-BE49-F238E27FC236}">
                <a16:creationId xmlns:a16="http://schemas.microsoft.com/office/drawing/2014/main" id="{8D6FEC83-97A2-7F4A-B0BF-52687195DC50}"/>
              </a:ext>
            </a:extLst>
          </p:cNvPr>
          <p:cNvSpPr txBox="1">
            <a:spLocks/>
          </p:cNvSpPr>
          <p:nvPr/>
        </p:nvSpPr>
        <p:spPr>
          <a:xfrm>
            <a:off x="8610600" y="6418139"/>
            <a:ext cx="2743200" cy="28330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dirty="0"/>
              <a:t> </a:t>
            </a:r>
            <a:r>
              <a:rPr lang="nl-NL" sz="1000" dirty="0">
                <a:solidFill>
                  <a:schemeClr val="accent1"/>
                </a:solidFill>
                <a:latin typeface="Verdana" charset="0"/>
                <a:ea typeface="Verdana" charset="0"/>
                <a:cs typeface="Verdana" charset="0"/>
              </a:rPr>
              <a:t>21-10-2019 | </a:t>
            </a:r>
            <a:fld id="{2DAB09C5-3251-4B47-B002-D03712DC64C3}" type="slidenum">
              <a:rPr lang="nl-NL" sz="1000" smtClean="0">
                <a:solidFill>
                  <a:schemeClr val="accent1"/>
                </a:solidFill>
                <a:latin typeface="Verdana" charset="0"/>
                <a:ea typeface="Verdana" charset="0"/>
                <a:cs typeface="Verdana" charset="0"/>
              </a:rPr>
              <a:pPr algn="r"/>
              <a:t>17</a:t>
            </a:fld>
            <a:endParaRPr lang="nl-NL" sz="1000" dirty="0">
              <a:solidFill>
                <a:schemeClr val="accent1"/>
              </a:solidFill>
              <a:latin typeface="Verdana" charset="0"/>
              <a:ea typeface="Verdana" charset="0"/>
              <a:cs typeface="Verdana" charset="0"/>
            </a:endParaRPr>
          </a:p>
        </p:txBody>
      </p:sp>
      <p:pic>
        <p:nvPicPr>
          <p:cNvPr id="4" name="Picture 3">
            <a:extLst>
              <a:ext uri="{FF2B5EF4-FFF2-40B4-BE49-F238E27FC236}">
                <a16:creationId xmlns:a16="http://schemas.microsoft.com/office/drawing/2014/main" id="{958F735D-2336-BD47-9FB1-C0A9D756FD74}"/>
              </a:ext>
            </a:extLst>
          </p:cNvPr>
          <p:cNvPicPr>
            <a:picLocks noChangeAspect="1"/>
          </p:cNvPicPr>
          <p:nvPr/>
        </p:nvPicPr>
        <p:blipFill>
          <a:blip r:embed="rId3"/>
          <a:stretch>
            <a:fillRect/>
          </a:stretch>
        </p:blipFill>
        <p:spPr>
          <a:xfrm>
            <a:off x="359164" y="1712237"/>
            <a:ext cx="5441806" cy="3960000"/>
          </a:xfrm>
          <a:prstGeom prst="rect">
            <a:avLst/>
          </a:prstGeom>
          <a:ln>
            <a:solidFill>
              <a:schemeClr val="tx1"/>
            </a:solidFill>
          </a:ln>
        </p:spPr>
      </p:pic>
      <p:pic>
        <p:nvPicPr>
          <p:cNvPr id="9" name="Picture 8">
            <a:extLst>
              <a:ext uri="{FF2B5EF4-FFF2-40B4-BE49-F238E27FC236}">
                <a16:creationId xmlns:a16="http://schemas.microsoft.com/office/drawing/2014/main" id="{4DB70B1D-C64E-F042-AD69-39A7658E04BE}"/>
              </a:ext>
            </a:extLst>
          </p:cNvPr>
          <p:cNvPicPr>
            <a:picLocks noChangeAspect="1"/>
          </p:cNvPicPr>
          <p:nvPr/>
        </p:nvPicPr>
        <p:blipFill>
          <a:blip r:embed="rId4"/>
          <a:stretch>
            <a:fillRect/>
          </a:stretch>
        </p:blipFill>
        <p:spPr>
          <a:xfrm>
            <a:off x="6419722" y="1712237"/>
            <a:ext cx="5441806" cy="3960000"/>
          </a:xfrm>
          <a:prstGeom prst="rect">
            <a:avLst/>
          </a:prstGeom>
          <a:ln>
            <a:solidFill>
              <a:schemeClr val="tx1"/>
            </a:solidFill>
          </a:ln>
        </p:spPr>
      </p:pic>
      <p:sp>
        <p:nvSpPr>
          <p:cNvPr id="11" name="TextBox 10">
            <a:extLst>
              <a:ext uri="{FF2B5EF4-FFF2-40B4-BE49-F238E27FC236}">
                <a16:creationId xmlns:a16="http://schemas.microsoft.com/office/drawing/2014/main" id="{20595407-D7E3-834D-B249-8C4DE63E13C1}"/>
              </a:ext>
            </a:extLst>
          </p:cNvPr>
          <p:cNvSpPr txBox="1"/>
          <p:nvPr/>
        </p:nvSpPr>
        <p:spPr>
          <a:xfrm>
            <a:off x="1232932" y="1166989"/>
            <a:ext cx="3901774" cy="369332"/>
          </a:xfrm>
          <a:prstGeom prst="rect">
            <a:avLst/>
          </a:prstGeom>
          <a:noFill/>
        </p:spPr>
        <p:txBody>
          <a:bodyPr wrap="none" rtlCol="0">
            <a:spAutoFit/>
          </a:bodyPr>
          <a:lstStyle/>
          <a:p>
            <a:r>
              <a:rPr lang="en-US" dirty="0">
                <a:solidFill>
                  <a:srgbClr val="0033A0"/>
                </a:solidFill>
                <a:latin typeface="Verdana" charset="0"/>
                <a:ea typeface="Verdana" charset="0"/>
                <a:cs typeface="Verdana" charset="0"/>
              </a:rPr>
              <a:t>Employment - partnership, men</a:t>
            </a:r>
          </a:p>
        </p:txBody>
      </p:sp>
      <p:sp>
        <p:nvSpPr>
          <p:cNvPr id="12" name="TextBox 11">
            <a:extLst>
              <a:ext uri="{FF2B5EF4-FFF2-40B4-BE49-F238E27FC236}">
                <a16:creationId xmlns:a16="http://schemas.microsoft.com/office/drawing/2014/main" id="{5D7F14DF-4301-A74C-8A52-6EFC09637486}"/>
              </a:ext>
            </a:extLst>
          </p:cNvPr>
          <p:cNvSpPr txBox="1"/>
          <p:nvPr/>
        </p:nvSpPr>
        <p:spPr>
          <a:xfrm>
            <a:off x="6681907" y="1190996"/>
            <a:ext cx="4917436" cy="369332"/>
          </a:xfrm>
          <a:prstGeom prst="rect">
            <a:avLst/>
          </a:prstGeom>
          <a:noFill/>
        </p:spPr>
        <p:txBody>
          <a:bodyPr wrap="none" rtlCol="0">
            <a:spAutoFit/>
          </a:bodyPr>
          <a:lstStyle/>
          <a:p>
            <a:r>
              <a:rPr lang="en-US" dirty="0">
                <a:solidFill>
                  <a:srgbClr val="0033A0"/>
                </a:solidFill>
                <a:latin typeface="Verdana" charset="0"/>
                <a:ea typeface="Verdana" charset="0"/>
                <a:cs typeface="Verdana" charset="0"/>
              </a:rPr>
              <a:t>Employment - migrant background, men</a:t>
            </a:r>
          </a:p>
        </p:txBody>
      </p:sp>
    </p:spTree>
    <p:extLst>
      <p:ext uri="{BB962C8B-B14F-4D97-AF65-F5344CB8AC3E}">
        <p14:creationId xmlns:p14="http://schemas.microsoft.com/office/powerpoint/2010/main" val="2303749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jdelijke aanduiding voor tekst 20"/>
          <p:cNvSpPr>
            <a:spLocks noGrp="1"/>
          </p:cNvSpPr>
          <p:nvPr>
            <p:ph type="body" sz="quarter" idx="13"/>
          </p:nvPr>
        </p:nvSpPr>
        <p:spPr>
          <a:xfrm>
            <a:off x="731836" y="1314451"/>
            <a:ext cx="11180764" cy="4222749"/>
          </a:xfrm>
        </p:spPr>
        <p:txBody>
          <a:bodyPr/>
          <a:lstStyle/>
          <a:p>
            <a:pPr lvl="1"/>
            <a:r>
              <a:rPr lang="en-GB" sz="2200" dirty="0">
                <a:solidFill>
                  <a:srgbClr val="003399"/>
                </a:solidFill>
              </a:rPr>
              <a:t> Exhaustive, rich dataset</a:t>
            </a:r>
          </a:p>
          <a:p>
            <a:pPr lvl="1"/>
            <a:endParaRPr lang="en-GB" sz="2200" dirty="0">
              <a:solidFill>
                <a:srgbClr val="003399"/>
              </a:solidFill>
            </a:endParaRPr>
          </a:p>
          <a:p>
            <a:pPr lvl="1"/>
            <a:r>
              <a:rPr lang="en-GB" sz="2200" dirty="0">
                <a:solidFill>
                  <a:srgbClr val="003399"/>
                </a:solidFill>
              </a:rPr>
              <a:t> Association between employment status and mortality + adjust for other measures of social disadvantage</a:t>
            </a:r>
          </a:p>
          <a:p>
            <a:pPr lvl="1"/>
            <a:endParaRPr lang="en-GB" sz="2200" dirty="0">
              <a:solidFill>
                <a:srgbClr val="003399"/>
              </a:solidFill>
            </a:endParaRPr>
          </a:p>
          <a:p>
            <a:pPr lvl="1"/>
            <a:r>
              <a:rPr lang="en-GB" sz="2200" dirty="0">
                <a:solidFill>
                  <a:srgbClr val="003399"/>
                </a:solidFill>
              </a:rPr>
              <a:t> Unemployment measured at baseline </a:t>
            </a:r>
            <a:r>
              <a:rPr lang="en-GB" sz="2200" dirty="0">
                <a:solidFill>
                  <a:srgbClr val="003399"/>
                </a:solidFill>
                <a:sym typeface="Wingdings" pitchFamily="2" charset="2"/>
              </a:rPr>
              <a:t> history of unemployment? Timing? Reasons? Regime?</a:t>
            </a:r>
          </a:p>
          <a:p>
            <a:pPr marL="11113" lvl="1" indent="0">
              <a:buNone/>
            </a:pPr>
            <a:endParaRPr lang="en-GB" sz="2200" dirty="0">
              <a:solidFill>
                <a:srgbClr val="003399"/>
              </a:solidFill>
              <a:sym typeface="Wingdings" pitchFamily="2" charset="2"/>
            </a:endParaRPr>
          </a:p>
          <a:p>
            <a:pPr lvl="1"/>
            <a:r>
              <a:rPr lang="en-GB" sz="2200" dirty="0">
                <a:solidFill>
                  <a:srgbClr val="003399"/>
                </a:solidFill>
                <a:sym typeface="Wingdings" pitchFamily="2" charset="2"/>
              </a:rPr>
              <a:t>Health behaviour? Health care utilization?</a:t>
            </a:r>
          </a:p>
          <a:p>
            <a:pPr marL="11113" lvl="1" indent="0">
              <a:buNone/>
            </a:pPr>
            <a:endParaRPr lang="en-GB" sz="2200" dirty="0">
              <a:solidFill>
                <a:srgbClr val="003399"/>
              </a:solidFill>
              <a:sym typeface="Wingdings" pitchFamily="2" charset="2"/>
            </a:endParaRPr>
          </a:p>
          <a:p>
            <a:pPr lvl="1"/>
            <a:r>
              <a:rPr lang="en-GB" sz="2200" dirty="0">
                <a:solidFill>
                  <a:srgbClr val="003399"/>
                </a:solidFill>
                <a:sym typeface="Wingdings" pitchFamily="2" charset="2"/>
              </a:rPr>
              <a:t>Health selection?</a:t>
            </a:r>
            <a:endParaRPr lang="en-GB" sz="2200" dirty="0">
              <a:solidFill>
                <a:srgbClr val="003399"/>
              </a:solidFill>
            </a:endParaRPr>
          </a:p>
          <a:p>
            <a:pPr lvl="1"/>
            <a:endParaRPr lang="en-GB" sz="2200" dirty="0">
              <a:solidFill>
                <a:srgbClr val="003399"/>
              </a:solidFill>
            </a:endParaRPr>
          </a:p>
          <a:p>
            <a:pPr marL="11113" lvl="1" indent="0">
              <a:buNone/>
            </a:pPr>
            <a:endParaRPr lang="en-GB" sz="2200" dirty="0">
              <a:solidFill>
                <a:srgbClr val="003399"/>
              </a:solidFill>
            </a:endParaRPr>
          </a:p>
        </p:txBody>
      </p:sp>
      <p:sp>
        <p:nvSpPr>
          <p:cNvPr id="19" name="Titel 18"/>
          <p:cNvSpPr>
            <a:spLocks noGrp="1"/>
          </p:cNvSpPr>
          <p:nvPr>
            <p:ph type="title"/>
          </p:nvPr>
        </p:nvSpPr>
        <p:spPr>
          <a:xfrm>
            <a:off x="731837" y="683763"/>
            <a:ext cx="2317347" cy="368750"/>
          </a:xfrm>
        </p:spPr>
        <p:txBody>
          <a:bodyPr/>
          <a:lstStyle/>
          <a:p>
            <a:r>
              <a:rPr lang="en-GB" sz="2400" dirty="0"/>
              <a:t>Discussion</a:t>
            </a:r>
          </a:p>
        </p:txBody>
      </p:sp>
      <p:sp>
        <p:nvSpPr>
          <p:cNvPr id="5" name="Tijdelijke aanduiding voor voettekst 8">
            <a:extLst>
              <a:ext uri="{FF2B5EF4-FFF2-40B4-BE49-F238E27FC236}">
                <a16:creationId xmlns:a16="http://schemas.microsoft.com/office/drawing/2014/main" id="{38ACDBBE-45FF-4143-822E-E35927E7E15A}"/>
              </a:ext>
            </a:extLst>
          </p:cNvPr>
          <p:cNvSpPr txBox="1">
            <a:spLocks/>
          </p:cNvSpPr>
          <p:nvPr/>
        </p:nvSpPr>
        <p:spPr>
          <a:xfrm>
            <a:off x="8610600" y="6265518"/>
            <a:ext cx="2743200" cy="15656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1000" dirty="0">
                <a:solidFill>
                  <a:schemeClr val="accent2"/>
                </a:solidFill>
                <a:latin typeface="Verdana" charset="0"/>
                <a:ea typeface="Verdana" charset="0"/>
                <a:cs typeface="Verdana" charset="0"/>
              </a:rPr>
              <a:t>Symposium </a:t>
            </a:r>
            <a:r>
              <a:rPr lang="nl-NL" sz="1000" dirty="0" err="1">
                <a:solidFill>
                  <a:schemeClr val="accent2"/>
                </a:solidFill>
                <a:latin typeface="Verdana" charset="0"/>
                <a:ea typeface="Verdana" charset="0"/>
                <a:cs typeface="Verdana" charset="0"/>
              </a:rPr>
              <a:t>CausIneq</a:t>
            </a:r>
            <a:endParaRPr lang="nl-NL" sz="1000" dirty="0">
              <a:solidFill>
                <a:schemeClr val="accent2"/>
              </a:solidFill>
              <a:latin typeface="Verdana" charset="0"/>
              <a:ea typeface="Verdana" charset="0"/>
              <a:cs typeface="Verdana" charset="0"/>
            </a:endParaRPr>
          </a:p>
        </p:txBody>
      </p:sp>
      <p:sp>
        <p:nvSpPr>
          <p:cNvPr id="6" name="Tijdelijke aanduiding voor dianummer 3">
            <a:extLst>
              <a:ext uri="{FF2B5EF4-FFF2-40B4-BE49-F238E27FC236}">
                <a16:creationId xmlns:a16="http://schemas.microsoft.com/office/drawing/2014/main" id="{8D6FEC83-97A2-7F4A-B0BF-52687195DC50}"/>
              </a:ext>
            </a:extLst>
          </p:cNvPr>
          <p:cNvSpPr txBox="1">
            <a:spLocks/>
          </p:cNvSpPr>
          <p:nvPr/>
        </p:nvSpPr>
        <p:spPr>
          <a:xfrm>
            <a:off x="8610600" y="6418139"/>
            <a:ext cx="2743200" cy="28330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dirty="0"/>
              <a:t> </a:t>
            </a:r>
            <a:r>
              <a:rPr lang="nl-NL" sz="1000" dirty="0">
                <a:solidFill>
                  <a:schemeClr val="accent1"/>
                </a:solidFill>
                <a:latin typeface="Verdana" charset="0"/>
                <a:ea typeface="Verdana" charset="0"/>
                <a:cs typeface="Verdana" charset="0"/>
              </a:rPr>
              <a:t>21-10-2019 | </a:t>
            </a:r>
            <a:fld id="{2DAB09C5-3251-4B47-B002-D03712DC64C3}" type="slidenum">
              <a:rPr lang="nl-NL" sz="1000" smtClean="0">
                <a:solidFill>
                  <a:schemeClr val="accent1"/>
                </a:solidFill>
                <a:latin typeface="Verdana" charset="0"/>
                <a:ea typeface="Verdana" charset="0"/>
                <a:cs typeface="Verdana" charset="0"/>
              </a:rPr>
              <a:pPr algn="r"/>
              <a:t>18</a:t>
            </a:fld>
            <a:endParaRPr lang="nl-NL" sz="1000"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1188774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jdelijke aanduiding voor tekst 20"/>
          <p:cNvSpPr>
            <a:spLocks noGrp="1"/>
          </p:cNvSpPr>
          <p:nvPr>
            <p:ph type="body" sz="quarter" idx="13"/>
          </p:nvPr>
        </p:nvSpPr>
        <p:spPr>
          <a:xfrm>
            <a:off x="731836" y="1314451"/>
            <a:ext cx="11082211" cy="3885615"/>
          </a:xfrm>
        </p:spPr>
        <p:txBody>
          <a:bodyPr/>
          <a:lstStyle/>
          <a:p>
            <a:pPr lvl="1"/>
            <a:r>
              <a:rPr lang="en-GB" sz="2200" dirty="0">
                <a:solidFill>
                  <a:srgbClr val="003399"/>
                </a:solidFill>
              </a:rPr>
              <a:t> Large mortality inequalities by employment status, even in the Belgian context</a:t>
            </a:r>
          </a:p>
          <a:p>
            <a:pPr lvl="1"/>
            <a:endParaRPr lang="en-GB" sz="2200" dirty="0">
              <a:solidFill>
                <a:srgbClr val="003399"/>
              </a:solidFill>
            </a:endParaRPr>
          </a:p>
          <a:p>
            <a:pPr lvl="1"/>
            <a:r>
              <a:rPr lang="en-GB" sz="2200" dirty="0">
                <a:solidFill>
                  <a:srgbClr val="003399"/>
                </a:solidFill>
              </a:rPr>
              <a:t> Excess mortality particularly for COD related to adverse health behaviours</a:t>
            </a:r>
          </a:p>
          <a:p>
            <a:pPr lvl="1"/>
            <a:endParaRPr lang="en-GB" sz="2200" dirty="0">
              <a:solidFill>
                <a:srgbClr val="003399"/>
              </a:solidFill>
            </a:endParaRPr>
          </a:p>
          <a:p>
            <a:pPr lvl="1"/>
            <a:r>
              <a:rPr lang="en-GB" sz="2200" dirty="0">
                <a:solidFill>
                  <a:srgbClr val="003399"/>
                </a:solidFill>
              </a:rPr>
              <a:t> Relation more pronounced among men</a:t>
            </a:r>
          </a:p>
          <a:p>
            <a:pPr lvl="1"/>
            <a:endParaRPr lang="en-GB" sz="2200" dirty="0">
              <a:solidFill>
                <a:srgbClr val="003399"/>
              </a:solidFill>
            </a:endParaRPr>
          </a:p>
          <a:p>
            <a:pPr lvl="1"/>
            <a:r>
              <a:rPr lang="en-GB" sz="2200" dirty="0">
                <a:solidFill>
                  <a:srgbClr val="003399"/>
                </a:solidFill>
              </a:rPr>
              <a:t> Unemployment ~ other measures of social disadvantage</a:t>
            </a:r>
          </a:p>
          <a:p>
            <a:pPr lvl="1"/>
            <a:endParaRPr lang="en-GB" sz="2200" dirty="0">
              <a:solidFill>
                <a:srgbClr val="003399"/>
              </a:solidFill>
            </a:endParaRPr>
          </a:p>
          <a:p>
            <a:pPr lvl="1"/>
            <a:r>
              <a:rPr lang="en-GB" sz="2200" dirty="0">
                <a:solidFill>
                  <a:srgbClr val="003399"/>
                </a:solidFill>
              </a:rPr>
              <a:t> Notwithstanding having a high position on other social scales, being unemployed remained associated with increased mortality</a:t>
            </a:r>
          </a:p>
          <a:p>
            <a:pPr lvl="1"/>
            <a:endParaRPr lang="en-GB" sz="2200" dirty="0">
              <a:solidFill>
                <a:srgbClr val="003399"/>
              </a:solidFill>
            </a:endParaRPr>
          </a:p>
          <a:p>
            <a:pPr lvl="1"/>
            <a:endParaRPr lang="en-GB" sz="2200" dirty="0">
              <a:solidFill>
                <a:srgbClr val="003399"/>
              </a:solidFill>
            </a:endParaRPr>
          </a:p>
          <a:p>
            <a:pPr marL="11113" lvl="1" indent="0">
              <a:buNone/>
            </a:pPr>
            <a:endParaRPr lang="en-GB" sz="2200" dirty="0">
              <a:solidFill>
                <a:srgbClr val="003399"/>
              </a:solidFill>
            </a:endParaRPr>
          </a:p>
        </p:txBody>
      </p:sp>
      <p:sp>
        <p:nvSpPr>
          <p:cNvPr id="19" name="Titel 18"/>
          <p:cNvSpPr>
            <a:spLocks noGrp="1"/>
          </p:cNvSpPr>
          <p:nvPr>
            <p:ph type="title"/>
          </p:nvPr>
        </p:nvSpPr>
        <p:spPr>
          <a:xfrm>
            <a:off x="731837" y="683763"/>
            <a:ext cx="1716349" cy="368750"/>
          </a:xfrm>
        </p:spPr>
        <p:txBody>
          <a:bodyPr/>
          <a:lstStyle/>
          <a:p>
            <a:r>
              <a:rPr lang="en-GB" sz="2400" dirty="0"/>
              <a:t>Wrap up</a:t>
            </a:r>
          </a:p>
        </p:txBody>
      </p:sp>
      <p:sp>
        <p:nvSpPr>
          <p:cNvPr id="5" name="Tijdelijke aanduiding voor voettekst 8">
            <a:extLst>
              <a:ext uri="{FF2B5EF4-FFF2-40B4-BE49-F238E27FC236}">
                <a16:creationId xmlns:a16="http://schemas.microsoft.com/office/drawing/2014/main" id="{38ACDBBE-45FF-4143-822E-E35927E7E15A}"/>
              </a:ext>
            </a:extLst>
          </p:cNvPr>
          <p:cNvSpPr txBox="1">
            <a:spLocks/>
          </p:cNvSpPr>
          <p:nvPr/>
        </p:nvSpPr>
        <p:spPr>
          <a:xfrm>
            <a:off x="8610600" y="6265518"/>
            <a:ext cx="2743200" cy="15656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1000" dirty="0">
                <a:solidFill>
                  <a:schemeClr val="accent2"/>
                </a:solidFill>
                <a:latin typeface="Verdana" charset="0"/>
                <a:ea typeface="Verdana" charset="0"/>
                <a:cs typeface="Verdana" charset="0"/>
              </a:rPr>
              <a:t>Symposium </a:t>
            </a:r>
            <a:r>
              <a:rPr lang="nl-NL" sz="1000" dirty="0" err="1">
                <a:solidFill>
                  <a:schemeClr val="accent2"/>
                </a:solidFill>
                <a:latin typeface="Verdana" charset="0"/>
                <a:ea typeface="Verdana" charset="0"/>
                <a:cs typeface="Verdana" charset="0"/>
              </a:rPr>
              <a:t>CausIneq</a:t>
            </a:r>
            <a:endParaRPr lang="nl-NL" sz="1000" dirty="0">
              <a:solidFill>
                <a:schemeClr val="accent2"/>
              </a:solidFill>
              <a:latin typeface="Verdana" charset="0"/>
              <a:ea typeface="Verdana" charset="0"/>
              <a:cs typeface="Verdana" charset="0"/>
            </a:endParaRPr>
          </a:p>
        </p:txBody>
      </p:sp>
      <p:sp>
        <p:nvSpPr>
          <p:cNvPr id="6" name="Tijdelijke aanduiding voor dianummer 3">
            <a:extLst>
              <a:ext uri="{FF2B5EF4-FFF2-40B4-BE49-F238E27FC236}">
                <a16:creationId xmlns:a16="http://schemas.microsoft.com/office/drawing/2014/main" id="{8D6FEC83-97A2-7F4A-B0BF-52687195DC50}"/>
              </a:ext>
            </a:extLst>
          </p:cNvPr>
          <p:cNvSpPr txBox="1">
            <a:spLocks/>
          </p:cNvSpPr>
          <p:nvPr/>
        </p:nvSpPr>
        <p:spPr>
          <a:xfrm>
            <a:off x="8610600" y="6418139"/>
            <a:ext cx="2743200" cy="28330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dirty="0"/>
              <a:t> </a:t>
            </a:r>
            <a:r>
              <a:rPr lang="nl-NL" sz="1000" dirty="0">
                <a:solidFill>
                  <a:schemeClr val="accent1"/>
                </a:solidFill>
                <a:latin typeface="Verdana" charset="0"/>
                <a:ea typeface="Verdana" charset="0"/>
                <a:cs typeface="Verdana" charset="0"/>
              </a:rPr>
              <a:t>21-10-2019 | </a:t>
            </a:r>
            <a:fld id="{2DAB09C5-3251-4B47-B002-D03712DC64C3}" type="slidenum">
              <a:rPr lang="nl-NL" sz="1000" smtClean="0">
                <a:solidFill>
                  <a:schemeClr val="accent1"/>
                </a:solidFill>
                <a:latin typeface="Verdana" charset="0"/>
                <a:ea typeface="Verdana" charset="0"/>
                <a:cs typeface="Verdana" charset="0"/>
              </a:rPr>
              <a:pPr algn="r"/>
              <a:t>19</a:t>
            </a:fld>
            <a:endParaRPr lang="nl-NL" sz="1000"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3637535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tekst 12"/>
          <p:cNvSpPr>
            <a:spLocks noGrp="1"/>
          </p:cNvSpPr>
          <p:nvPr>
            <p:ph type="body" sz="quarter" idx="13"/>
          </p:nvPr>
        </p:nvSpPr>
        <p:spPr>
          <a:xfrm>
            <a:off x="731838" y="1309258"/>
            <a:ext cx="10621962" cy="4045725"/>
          </a:xfrm>
        </p:spPr>
        <p:txBody>
          <a:bodyPr/>
          <a:lstStyle/>
          <a:p>
            <a:pPr lvl="1" algn="just"/>
            <a:r>
              <a:rPr lang="en-GB" sz="2200" dirty="0">
                <a:solidFill>
                  <a:srgbClr val="003399"/>
                </a:solidFill>
              </a:rPr>
              <a:t> Increase in life expectancy but not equally among socioeconomic groups, e.g. educational differences</a:t>
            </a:r>
          </a:p>
          <a:p>
            <a:pPr lvl="1" algn="just"/>
            <a:endParaRPr lang="en-GB" sz="2400" dirty="0">
              <a:solidFill>
                <a:srgbClr val="003399"/>
              </a:solidFill>
            </a:endParaRPr>
          </a:p>
          <a:p>
            <a:pPr lvl="1" algn="just"/>
            <a:r>
              <a:rPr lang="en-GB" sz="2200" dirty="0">
                <a:solidFill>
                  <a:srgbClr val="003399"/>
                </a:solidFill>
              </a:rPr>
              <a:t> Shifts in employment patterns</a:t>
            </a:r>
          </a:p>
          <a:p>
            <a:pPr lvl="2" algn="just"/>
            <a:r>
              <a:rPr lang="en-GB" sz="2000" dirty="0">
                <a:solidFill>
                  <a:srgbClr val="003399"/>
                </a:solidFill>
              </a:rPr>
              <a:t> Stable and predictable --&gt; more flexible and uncertain</a:t>
            </a:r>
          </a:p>
          <a:p>
            <a:pPr lvl="2" algn="just"/>
            <a:r>
              <a:rPr lang="en-GB" sz="2000" dirty="0">
                <a:solidFill>
                  <a:srgbClr val="003399"/>
                </a:solidFill>
              </a:rPr>
              <a:t> Increase in probability of getting unemployed</a:t>
            </a:r>
          </a:p>
          <a:p>
            <a:pPr lvl="2" algn="just"/>
            <a:r>
              <a:rPr lang="en-GB" sz="2000" dirty="0">
                <a:solidFill>
                  <a:srgbClr val="003399"/>
                </a:solidFill>
              </a:rPr>
              <a:t> Other groups than traditional ones: women, young, high-educated</a:t>
            </a:r>
          </a:p>
        </p:txBody>
      </p:sp>
      <p:sp>
        <p:nvSpPr>
          <p:cNvPr id="9" name="Titel 18">
            <a:extLst>
              <a:ext uri="{FF2B5EF4-FFF2-40B4-BE49-F238E27FC236}">
                <a16:creationId xmlns:a16="http://schemas.microsoft.com/office/drawing/2014/main" id="{5FBEEB06-33CF-8E46-BF78-3D0694327856}"/>
              </a:ext>
            </a:extLst>
          </p:cNvPr>
          <p:cNvSpPr>
            <a:spLocks noGrp="1"/>
          </p:cNvSpPr>
          <p:nvPr>
            <p:ph type="title"/>
          </p:nvPr>
        </p:nvSpPr>
        <p:spPr>
          <a:xfrm>
            <a:off x="731838" y="683763"/>
            <a:ext cx="4607975" cy="368750"/>
          </a:xfrm>
        </p:spPr>
        <p:txBody>
          <a:bodyPr/>
          <a:lstStyle/>
          <a:p>
            <a:r>
              <a:rPr lang="en-GB" sz="2400" dirty="0"/>
              <a:t>RATIONALE of this study</a:t>
            </a:r>
          </a:p>
        </p:txBody>
      </p:sp>
      <p:sp>
        <p:nvSpPr>
          <p:cNvPr id="7" name="Tijdelijke aanduiding voor voettekst 8">
            <a:extLst>
              <a:ext uri="{FF2B5EF4-FFF2-40B4-BE49-F238E27FC236}">
                <a16:creationId xmlns:a16="http://schemas.microsoft.com/office/drawing/2014/main" id="{85E472F1-72EF-E540-AC78-C2A245B61C40}"/>
              </a:ext>
            </a:extLst>
          </p:cNvPr>
          <p:cNvSpPr txBox="1">
            <a:spLocks/>
          </p:cNvSpPr>
          <p:nvPr/>
        </p:nvSpPr>
        <p:spPr>
          <a:xfrm>
            <a:off x="8610600" y="6265518"/>
            <a:ext cx="2743200" cy="15656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1000" dirty="0">
                <a:solidFill>
                  <a:schemeClr val="accent2"/>
                </a:solidFill>
                <a:latin typeface="Verdana" charset="0"/>
                <a:ea typeface="Verdana" charset="0"/>
                <a:cs typeface="Verdana" charset="0"/>
              </a:rPr>
              <a:t>Symposium </a:t>
            </a:r>
            <a:r>
              <a:rPr lang="nl-NL" sz="1000" dirty="0" err="1">
                <a:solidFill>
                  <a:schemeClr val="accent2"/>
                </a:solidFill>
                <a:latin typeface="Verdana" charset="0"/>
                <a:ea typeface="Verdana" charset="0"/>
                <a:cs typeface="Verdana" charset="0"/>
              </a:rPr>
              <a:t>CausIneq</a:t>
            </a:r>
            <a:endParaRPr lang="nl-NL" sz="1000" dirty="0">
              <a:solidFill>
                <a:schemeClr val="accent2"/>
              </a:solidFill>
              <a:latin typeface="Verdana" charset="0"/>
              <a:ea typeface="Verdana" charset="0"/>
              <a:cs typeface="Verdana" charset="0"/>
            </a:endParaRPr>
          </a:p>
        </p:txBody>
      </p:sp>
      <p:sp>
        <p:nvSpPr>
          <p:cNvPr id="8" name="Tijdelijke aanduiding voor dianummer 3">
            <a:extLst>
              <a:ext uri="{FF2B5EF4-FFF2-40B4-BE49-F238E27FC236}">
                <a16:creationId xmlns:a16="http://schemas.microsoft.com/office/drawing/2014/main" id="{713D5869-E452-5D4B-AD97-6F957C6C06DE}"/>
              </a:ext>
            </a:extLst>
          </p:cNvPr>
          <p:cNvSpPr txBox="1">
            <a:spLocks/>
          </p:cNvSpPr>
          <p:nvPr/>
        </p:nvSpPr>
        <p:spPr>
          <a:xfrm>
            <a:off x="8610600" y="6418139"/>
            <a:ext cx="2743200" cy="28330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dirty="0"/>
              <a:t> </a:t>
            </a:r>
            <a:r>
              <a:rPr lang="nl-NL" sz="1000" dirty="0">
                <a:solidFill>
                  <a:schemeClr val="accent1"/>
                </a:solidFill>
                <a:latin typeface="Verdana" charset="0"/>
                <a:ea typeface="Verdana" charset="0"/>
                <a:cs typeface="Verdana" charset="0"/>
              </a:rPr>
              <a:t>21-10-2019 | </a:t>
            </a:r>
            <a:fld id="{2DAB09C5-3251-4B47-B002-D03712DC64C3}" type="slidenum">
              <a:rPr lang="nl-NL" sz="1000" smtClean="0">
                <a:solidFill>
                  <a:schemeClr val="accent1"/>
                </a:solidFill>
                <a:latin typeface="Verdana" charset="0"/>
                <a:ea typeface="Verdana" charset="0"/>
                <a:cs typeface="Verdana" charset="0"/>
              </a:rPr>
              <a:pPr algn="r"/>
              <a:t>2</a:t>
            </a:fld>
            <a:endParaRPr lang="nl-NL" sz="1000"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2267526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jdelijke aanduiding voor tekst 20"/>
          <p:cNvSpPr>
            <a:spLocks noGrp="1"/>
          </p:cNvSpPr>
          <p:nvPr>
            <p:ph type="body" sz="quarter" idx="13"/>
          </p:nvPr>
        </p:nvSpPr>
        <p:spPr>
          <a:xfrm>
            <a:off x="731836" y="1314451"/>
            <a:ext cx="11460164" cy="3885615"/>
          </a:xfrm>
        </p:spPr>
        <p:txBody>
          <a:bodyPr/>
          <a:lstStyle/>
          <a:p>
            <a:pPr lvl="1"/>
            <a:r>
              <a:rPr lang="en-GB" sz="2200" dirty="0">
                <a:solidFill>
                  <a:srgbClr val="003399"/>
                </a:solidFill>
              </a:rPr>
              <a:t> Special and tailored attention to tackle the adverse health status of vulnerable groups</a:t>
            </a:r>
          </a:p>
          <a:p>
            <a:pPr lvl="1"/>
            <a:endParaRPr lang="en-GB" sz="2200" dirty="0">
              <a:solidFill>
                <a:srgbClr val="003399"/>
              </a:solidFill>
            </a:endParaRPr>
          </a:p>
          <a:p>
            <a:pPr lvl="1"/>
            <a:r>
              <a:rPr lang="en-GB" sz="2200" dirty="0">
                <a:solidFill>
                  <a:srgbClr val="003399"/>
                </a:solidFill>
              </a:rPr>
              <a:t> Add more detailed information on job history and employment characteristics</a:t>
            </a:r>
          </a:p>
          <a:p>
            <a:pPr lvl="1"/>
            <a:endParaRPr lang="en-GB" sz="2200" dirty="0">
              <a:solidFill>
                <a:srgbClr val="003399"/>
              </a:solidFill>
            </a:endParaRPr>
          </a:p>
          <a:p>
            <a:pPr lvl="1"/>
            <a:r>
              <a:rPr lang="en-GB" sz="2200" dirty="0">
                <a:solidFill>
                  <a:srgbClr val="003399"/>
                </a:solidFill>
              </a:rPr>
              <a:t> Morbidity?</a:t>
            </a:r>
          </a:p>
          <a:p>
            <a:pPr lvl="1"/>
            <a:endParaRPr lang="en-GB" sz="2200" dirty="0">
              <a:solidFill>
                <a:srgbClr val="003399"/>
              </a:solidFill>
            </a:endParaRPr>
          </a:p>
          <a:p>
            <a:pPr lvl="1"/>
            <a:r>
              <a:rPr lang="en-GB" sz="2200" dirty="0">
                <a:solidFill>
                  <a:srgbClr val="003399"/>
                </a:solidFill>
              </a:rPr>
              <a:t> Relatives of the unemployed?</a:t>
            </a:r>
          </a:p>
          <a:p>
            <a:pPr lvl="1"/>
            <a:endParaRPr lang="en-GB" sz="2200" dirty="0">
              <a:solidFill>
                <a:srgbClr val="003399"/>
              </a:solidFill>
            </a:endParaRPr>
          </a:p>
          <a:p>
            <a:pPr lvl="1"/>
            <a:endParaRPr lang="en-GB" sz="2200" dirty="0">
              <a:solidFill>
                <a:srgbClr val="003399"/>
              </a:solidFill>
            </a:endParaRPr>
          </a:p>
          <a:p>
            <a:pPr marL="11113" lvl="1" indent="0">
              <a:buNone/>
            </a:pPr>
            <a:endParaRPr lang="en-GB" sz="2200" dirty="0">
              <a:solidFill>
                <a:srgbClr val="003399"/>
              </a:solidFill>
            </a:endParaRPr>
          </a:p>
        </p:txBody>
      </p:sp>
      <p:sp>
        <p:nvSpPr>
          <p:cNvPr id="19" name="Titel 18"/>
          <p:cNvSpPr>
            <a:spLocks noGrp="1"/>
          </p:cNvSpPr>
          <p:nvPr>
            <p:ph type="title"/>
          </p:nvPr>
        </p:nvSpPr>
        <p:spPr>
          <a:xfrm>
            <a:off x="731837" y="683763"/>
            <a:ext cx="1292067" cy="368750"/>
          </a:xfrm>
        </p:spPr>
        <p:txBody>
          <a:bodyPr/>
          <a:lstStyle/>
          <a:p>
            <a:r>
              <a:rPr lang="en-GB" sz="2400" dirty="0"/>
              <a:t>To do</a:t>
            </a:r>
          </a:p>
        </p:txBody>
      </p:sp>
      <p:sp>
        <p:nvSpPr>
          <p:cNvPr id="5" name="Tijdelijke aanduiding voor voettekst 8">
            <a:extLst>
              <a:ext uri="{FF2B5EF4-FFF2-40B4-BE49-F238E27FC236}">
                <a16:creationId xmlns:a16="http://schemas.microsoft.com/office/drawing/2014/main" id="{38ACDBBE-45FF-4143-822E-E35927E7E15A}"/>
              </a:ext>
            </a:extLst>
          </p:cNvPr>
          <p:cNvSpPr txBox="1">
            <a:spLocks/>
          </p:cNvSpPr>
          <p:nvPr/>
        </p:nvSpPr>
        <p:spPr>
          <a:xfrm>
            <a:off x="8610600" y="6265518"/>
            <a:ext cx="2743200" cy="15656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1000" dirty="0">
                <a:solidFill>
                  <a:schemeClr val="accent2"/>
                </a:solidFill>
                <a:latin typeface="Verdana" charset="0"/>
                <a:ea typeface="Verdana" charset="0"/>
                <a:cs typeface="Verdana" charset="0"/>
              </a:rPr>
              <a:t>Symposium </a:t>
            </a:r>
            <a:r>
              <a:rPr lang="nl-NL" sz="1000" dirty="0" err="1">
                <a:solidFill>
                  <a:schemeClr val="accent2"/>
                </a:solidFill>
                <a:latin typeface="Verdana" charset="0"/>
                <a:ea typeface="Verdana" charset="0"/>
                <a:cs typeface="Verdana" charset="0"/>
              </a:rPr>
              <a:t>CausIneq</a:t>
            </a:r>
            <a:endParaRPr lang="nl-NL" sz="1000" dirty="0">
              <a:solidFill>
                <a:schemeClr val="accent2"/>
              </a:solidFill>
              <a:latin typeface="Verdana" charset="0"/>
              <a:ea typeface="Verdana" charset="0"/>
              <a:cs typeface="Verdana" charset="0"/>
            </a:endParaRPr>
          </a:p>
        </p:txBody>
      </p:sp>
      <p:sp>
        <p:nvSpPr>
          <p:cNvPr id="6" name="Tijdelijke aanduiding voor dianummer 3">
            <a:extLst>
              <a:ext uri="{FF2B5EF4-FFF2-40B4-BE49-F238E27FC236}">
                <a16:creationId xmlns:a16="http://schemas.microsoft.com/office/drawing/2014/main" id="{8D6FEC83-97A2-7F4A-B0BF-52687195DC50}"/>
              </a:ext>
            </a:extLst>
          </p:cNvPr>
          <p:cNvSpPr txBox="1">
            <a:spLocks/>
          </p:cNvSpPr>
          <p:nvPr/>
        </p:nvSpPr>
        <p:spPr>
          <a:xfrm>
            <a:off x="8610600" y="6418139"/>
            <a:ext cx="2743200" cy="28330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dirty="0"/>
              <a:t> </a:t>
            </a:r>
            <a:r>
              <a:rPr lang="nl-NL" sz="1000" dirty="0">
                <a:solidFill>
                  <a:schemeClr val="accent1"/>
                </a:solidFill>
                <a:latin typeface="Verdana" charset="0"/>
                <a:ea typeface="Verdana" charset="0"/>
                <a:cs typeface="Verdana" charset="0"/>
              </a:rPr>
              <a:t>21-10-2019 | </a:t>
            </a:r>
            <a:fld id="{2DAB09C5-3251-4B47-B002-D03712DC64C3}" type="slidenum">
              <a:rPr lang="nl-NL" sz="1000" smtClean="0">
                <a:solidFill>
                  <a:schemeClr val="accent1"/>
                </a:solidFill>
                <a:latin typeface="Verdana" charset="0"/>
                <a:ea typeface="Verdana" charset="0"/>
                <a:cs typeface="Verdana" charset="0"/>
              </a:rPr>
              <a:pPr algn="r"/>
              <a:t>20</a:t>
            </a:fld>
            <a:endParaRPr lang="nl-NL" sz="1000"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2392116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p:cNvSpPr>
            <a:spLocks noGrp="1"/>
          </p:cNvSpPr>
          <p:nvPr>
            <p:ph type="body" sz="quarter" idx="15"/>
          </p:nvPr>
        </p:nvSpPr>
        <p:spPr/>
        <p:txBody>
          <a:bodyPr/>
          <a:lstStyle/>
          <a:p>
            <a:endParaRPr lang="en-GB"/>
          </a:p>
        </p:txBody>
      </p:sp>
      <p:sp>
        <p:nvSpPr>
          <p:cNvPr id="9" name="Tijdelijke aanduiding voor tekst 8"/>
          <p:cNvSpPr>
            <a:spLocks noGrp="1"/>
          </p:cNvSpPr>
          <p:nvPr>
            <p:ph type="body" sz="quarter" idx="16"/>
          </p:nvPr>
        </p:nvSpPr>
        <p:spPr/>
        <p:txBody>
          <a:bodyPr/>
          <a:lstStyle/>
          <a:p>
            <a:endParaRPr lang="en-GB"/>
          </a:p>
        </p:txBody>
      </p:sp>
      <p:sp>
        <p:nvSpPr>
          <p:cNvPr id="10" name="Tijdelijke aanduiding voor tekst 9"/>
          <p:cNvSpPr>
            <a:spLocks noGrp="1"/>
          </p:cNvSpPr>
          <p:nvPr>
            <p:ph type="body" sz="quarter" idx="17"/>
          </p:nvPr>
        </p:nvSpPr>
        <p:spPr/>
        <p:txBody>
          <a:bodyPr/>
          <a:lstStyle/>
          <a:p>
            <a:endParaRPr lang="en-GB"/>
          </a:p>
        </p:txBody>
      </p:sp>
      <p:sp>
        <p:nvSpPr>
          <p:cNvPr id="11" name="Tijdelijke aanduiding voor tekst 10"/>
          <p:cNvSpPr>
            <a:spLocks noGrp="1"/>
          </p:cNvSpPr>
          <p:nvPr>
            <p:ph type="body" sz="quarter" idx="18"/>
          </p:nvPr>
        </p:nvSpPr>
        <p:spPr/>
        <p:txBody>
          <a:bodyPr/>
          <a:lstStyle/>
          <a:p>
            <a:endParaRPr lang="en-GB"/>
          </a:p>
        </p:txBody>
      </p:sp>
      <p:sp>
        <p:nvSpPr>
          <p:cNvPr id="12" name="Tijdelijke aanduiding voor tekst 11"/>
          <p:cNvSpPr>
            <a:spLocks noGrp="1"/>
          </p:cNvSpPr>
          <p:nvPr>
            <p:ph type="body" sz="quarter" idx="19"/>
          </p:nvPr>
        </p:nvSpPr>
        <p:spPr/>
        <p:txBody>
          <a:bodyPr/>
          <a:lstStyle/>
          <a:p>
            <a:endParaRPr lang="en-GB"/>
          </a:p>
        </p:txBody>
      </p:sp>
      <p:sp>
        <p:nvSpPr>
          <p:cNvPr id="13" name="Tijdelijke aanduiding voor tekst 12"/>
          <p:cNvSpPr>
            <a:spLocks noGrp="1"/>
          </p:cNvSpPr>
          <p:nvPr>
            <p:ph type="body" sz="quarter" idx="20"/>
          </p:nvPr>
        </p:nvSpPr>
        <p:spPr/>
        <p:txBody>
          <a:bodyPr/>
          <a:lstStyle/>
          <a:p>
            <a:endParaRPr lang="en-GB"/>
          </a:p>
        </p:txBody>
      </p:sp>
      <p:sp>
        <p:nvSpPr>
          <p:cNvPr id="14" name="Tijdelijke aanduiding voor tekst 13"/>
          <p:cNvSpPr>
            <a:spLocks noGrp="1"/>
          </p:cNvSpPr>
          <p:nvPr>
            <p:ph type="body" sz="quarter" idx="21"/>
          </p:nvPr>
        </p:nvSpPr>
        <p:spPr/>
        <p:txBody>
          <a:bodyPr/>
          <a:lstStyle/>
          <a:p>
            <a:endParaRPr lang="en-GB"/>
          </a:p>
        </p:txBody>
      </p:sp>
      <p:sp>
        <p:nvSpPr>
          <p:cNvPr id="15" name="Tijdelijke aanduiding voor tekst 14"/>
          <p:cNvSpPr>
            <a:spLocks noGrp="1"/>
          </p:cNvSpPr>
          <p:nvPr>
            <p:ph type="body" sz="quarter" idx="22"/>
          </p:nvPr>
        </p:nvSpPr>
        <p:spPr/>
        <p:txBody>
          <a:bodyPr/>
          <a:lstStyle/>
          <a:p>
            <a:endParaRPr lang="en-GB"/>
          </a:p>
        </p:txBody>
      </p:sp>
      <p:sp>
        <p:nvSpPr>
          <p:cNvPr id="17" name="Tijdelijke aanduiding voor tekst 16"/>
          <p:cNvSpPr>
            <a:spLocks noGrp="1"/>
          </p:cNvSpPr>
          <p:nvPr>
            <p:ph type="body" sz="quarter" idx="24"/>
          </p:nvPr>
        </p:nvSpPr>
        <p:spPr/>
        <p:txBody>
          <a:bodyPr/>
          <a:lstStyle/>
          <a:p>
            <a:endParaRPr lang="en-GB"/>
          </a:p>
        </p:txBody>
      </p:sp>
      <p:sp>
        <p:nvSpPr>
          <p:cNvPr id="18" name="Tijdelijke aanduiding voor tekst 17"/>
          <p:cNvSpPr>
            <a:spLocks noGrp="1"/>
          </p:cNvSpPr>
          <p:nvPr>
            <p:ph type="body" sz="quarter" idx="25"/>
          </p:nvPr>
        </p:nvSpPr>
        <p:spPr/>
        <p:txBody>
          <a:bodyPr/>
          <a:lstStyle/>
          <a:p>
            <a:endParaRPr lang="en-GB"/>
          </a:p>
        </p:txBody>
      </p:sp>
      <p:sp>
        <p:nvSpPr>
          <p:cNvPr id="19" name="Tijdelijke aanduiding voor tekst 18"/>
          <p:cNvSpPr>
            <a:spLocks noGrp="1"/>
          </p:cNvSpPr>
          <p:nvPr>
            <p:ph type="body" sz="quarter" idx="26"/>
          </p:nvPr>
        </p:nvSpPr>
        <p:spPr/>
        <p:txBody>
          <a:bodyPr/>
          <a:lstStyle/>
          <a:p>
            <a:endParaRPr lang="en-GB"/>
          </a:p>
        </p:txBody>
      </p:sp>
      <p:sp>
        <p:nvSpPr>
          <p:cNvPr id="20" name="Tijdelijke aanduiding voor tekst 19"/>
          <p:cNvSpPr>
            <a:spLocks noGrp="1"/>
          </p:cNvSpPr>
          <p:nvPr>
            <p:ph type="body" sz="quarter" idx="27"/>
          </p:nvPr>
        </p:nvSpPr>
        <p:spPr/>
        <p:txBody>
          <a:bodyPr/>
          <a:lstStyle/>
          <a:p>
            <a:endParaRPr lang="en-GB"/>
          </a:p>
        </p:txBody>
      </p:sp>
      <p:sp>
        <p:nvSpPr>
          <p:cNvPr id="21" name="Tijdelijke aanduiding voor tekst 20"/>
          <p:cNvSpPr>
            <a:spLocks noGrp="1"/>
          </p:cNvSpPr>
          <p:nvPr>
            <p:ph type="body" sz="quarter" idx="28"/>
          </p:nvPr>
        </p:nvSpPr>
        <p:spPr/>
        <p:txBody>
          <a:bodyPr/>
          <a:lstStyle/>
          <a:p>
            <a:endParaRPr lang="en-GB"/>
          </a:p>
        </p:txBody>
      </p:sp>
      <p:sp>
        <p:nvSpPr>
          <p:cNvPr id="22" name="Tijdelijke aanduiding voor tekst 21"/>
          <p:cNvSpPr>
            <a:spLocks noGrp="1"/>
          </p:cNvSpPr>
          <p:nvPr>
            <p:ph type="body" sz="quarter" idx="29"/>
          </p:nvPr>
        </p:nvSpPr>
        <p:spPr/>
        <p:txBody>
          <a:bodyPr/>
          <a:lstStyle/>
          <a:p>
            <a:endParaRPr lang="en-GB"/>
          </a:p>
        </p:txBody>
      </p:sp>
      <p:sp>
        <p:nvSpPr>
          <p:cNvPr id="23" name="Tijdelijke aanduiding voor tekst 22"/>
          <p:cNvSpPr>
            <a:spLocks noGrp="1"/>
          </p:cNvSpPr>
          <p:nvPr>
            <p:ph type="body" sz="quarter" idx="30"/>
          </p:nvPr>
        </p:nvSpPr>
        <p:spPr/>
        <p:txBody>
          <a:bodyPr/>
          <a:lstStyle/>
          <a:p>
            <a:endParaRPr lang="en-GB"/>
          </a:p>
        </p:txBody>
      </p:sp>
      <p:sp>
        <p:nvSpPr>
          <p:cNvPr id="24" name="Tijdelijke aanduiding voor tekst 23"/>
          <p:cNvSpPr>
            <a:spLocks noGrp="1"/>
          </p:cNvSpPr>
          <p:nvPr>
            <p:ph type="body" sz="quarter" idx="31"/>
          </p:nvPr>
        </p:nvSpPr>
        <p:spPr/>
        <p:txBody>
          <a:bodyPr/>
          <a:lstStyle/>
          <a:p>
            <a:endParaRPr lang="en-GB"/>
          </a:p>
        </p:txBody>
      </p:sp>
      <p:sp>
        <p:nvSpPr>
          <p:cNvPr id="26" name="Tijdelijke aanduiding voor tekst 25"/>
          <p:cNvSpPr>
            <a:spLocks noGrp="1"/>
          </p:cNvSpPr>
          <p:nvPr>
            <p:ph type="body" sz="quarter" idx="33"/>
          </p:nvPr>
        </p:nvSpPr>
        <p:spPr/>
        <p:txBody>
          <a:bodyPr/>
          <a:lstStyle/>
          <a:p>
            <a:endParaRPr lang="en-GB"/>
          </a:p>
        </p:txBody>
      </p:sp>
      <p:sp>
        <p:nvSpPr>
          <p:cNvPr id="27" name="Tijdelijke aanduiding voor tekst 26"/>
          <p:cNvSpPr>
            <a:spLocks noGrp="1"/>
          </p:cNvSpPr>
          <p:nvPr>
            <p:ph type="body" sz="quarter" idx="34"/>
          </p:nvPr>
        </p:nvSpPr>
        <p:spPr/>
        <p:txBody>
          <a:bodyPr/>
          <a:lstStyle/>
          <a:p>
            <a:endParaRPr lang="en-GB"/>
          </a:p>
        </p:txBody>
      </p:sp>
      <p:sp>
        <p:nvSpPr>
          <p:cNvPr id="28" name="Tijdelijke aanduiding voor tekst 27"/>
          <p:cNvSpPr>
            <a:spLocks noGrp="1"/>
          </p:cNvSpPr>
          <p:nvPr>
            <p:ph type="body" sz="quarter" idx="35"/>
          </p:nvPr>
        </p:nvSpPr>
        <p:spPr/>
        <p:txBody>
          <a:bodyPr/>
          <a:lstStyle/>
          <a:p>
            <a:endParaRPr lang="en-GB"/>
          </a:p>
        </p:txBody>
      </p:sp>
      <p:sp>
        <p:nvSpPr>
          <p:cNvPr id="31" name="Tijdelijke aanduiding voor tekst 30"/>
          <p:cNvSpPr>
            <a:spLocks noGrp="1"/>
          </p:cNvSpPr>
          <p:nvPr>
            <p:ph type="body" sz="quarter" idx="38"/>
          </p:nvPr>
        </p:nvSpPr>
        <p:spPr/>
        <p:txBody>
          <a:bodyPr/>
          <a:lstStyle/>
          <a:p>
            <a:endParaRPr lang="en-GB"/>
          </a:p>
        </p:txBody>
      </p:sp>
      <p:sp>
        <p:nvSpPr>
          <p:cNvPr id="32" name="Tijdelijke aanduiding voor tekst 31"/>
          <p:cNvSpPr>
            <a:spLocks noGrp="1"/>
          </p:cNvSpPr>
          <p:nvPr>
            <p:ph type="body" sz="quarter" idx="39"/>
          </p:nvPr>
        </p:nvSpPr>
        <p:spPr/>
        <p:txBody>
          <a:bodyPr/>
          <a:lstStyle/>
          <a:p>
            <a:endParaRPr lang="en-GB"/>
          </a:p>
        </p:txBody>
      </p:sp>
      <p:sp>
        <p:nvSpPr>
          <p:cNvPr id="33" name="Tijdelijke aanduiding voor tekst 32"/>
          <p:cNvSpPr>
            <a:spLocks noGrp="1"/>
          </p:cNvSpPr>
          <p:nvPr>
            <p:ph type="body" sz="quarter" idx="40"/>
          </p:nvPr>
        </p:nvSpPr>
        <p:spPr/>
        <p:txBody>
          <a:bodyPr/>
          <a:lstStyle/>
          <a:p>
            <a:endParaRPr lang="en-GB"/>
          </a:p>
        </p:txBody>
      </p:sp>
      <p:sp>
        <p:nvSpPr>
          <p:cNvPr id="34" name="Tijdelijke aanduiding voor tekst 33"/>
          <p:cNvSpPr>
            <a:spLocks noGrp="1"/>
          </p:cNvSpPr>
          <p:nvPr>
            <p:ph type="body" sz="quarter" idx="41"/>
          </p:nvPr>
        </p:nvSpPr>
        <p:spPr/>
        <p:txBody>
          <a:bodyPr/>
          <a:lstStyle/>
          <a:p>
            <a:endParaRPr lang="en-GB"/>
          </a:p>
        </p:txBody>
      </p:sp>
      <p:pic>
        <p:nvPicPr>
          <p:cNvPr id="2" name="Picture 1">
            <a:extLst>
              <a:ext uri="{FF2B5EF4-FFF2-40B4-BE49-F238E27FC236}">
                <a16:creationId xmlns:a16="http://schemas.microsoft.com/office/drawing/2014/main" id="{FC6FD72B-6B20-BC4E-AB04-ACB56A9486F8}"/>
              </a:ext>
            </a:extLst>
          </p:cNvPr>
          <p:cNvPicPr>
            <a:picLocks noChangeAspect="1"/>
          </p:cNvPicPr>
          <p:nvPr/>
        </p:nvPicPr>
        <p:blipFill>
          <a:blip r:embed="rId3"/>
          <a:stretch>
            <a:fillRect/>
          </a:stretch>
        </p:blipFill>
        <p:spPr>
          <a:xfrm>
            <a:off x="850754" y="834245"/>
            <a:ext cx="4927600" cy="1447800"/>
          </a:xfrm>
          <a:prstGeom prst="rect">
            <a:avLst/>
          </a:prstGeom>
        </p:spPr>
      </p:pic>
      <p:pic>
        <p:nvPicPr>
          <p:cNvPr id="35" name="Picture 34">
            <a:extLst>
              <a:ext uri="{FF2B5EF4-FFF2-40B4-BE49-F238E27FC236}">
                <a16:creationId xmlns:a16="http://schemas.microsoft.com/office/drawing/2014/main" id="{D6E161D7-F745-F64F-A132-C7559AF0FCE5}"/>
              </a:ext>
            </a:extLst>
          </p:cNvPr>
          <p:cNvPicPr>
            <a:picLocks noChangeAspect="1"/>
          </p:cNvPicPr>
          <p:nvPr/>
        </p:nvPicPr>
        <p:blipFill>
          <a:blip r:embed="rId4"/>
          <a:stretch>
            <a:fillRect/>
          </a:stretch>
        </p:blipFill>
        <p:spPr>
          <a:xfrm>
            <a:off x="5932924" y="3217952"/>
            <a:ext cx="2160000" cy="2160000"/>
          </a:xfrm>
          <a:prstGeom prst="rect">
            <a:avLst/>
          </a:prstGeom>
        </p:spPr>
      </p:pic>
      <p:sp>
        <p:nvSpPr>
          <p:cNvPr id="7" name="Rectangle 6">
            <a:extLst>
              <a:ext uri="{FF2B5EF4-FFF2-40B4-BE49-F238E27FC236}">
                <a16:creationId xmlns:a16="http://schemas.microsoft.com/office/drawing/2014/main" id="{48ED346D-F0B9-3945-AF6B-AEDA56B9C645}"/>
              </a:ext>
            </a:extLst>
          </p:cNvPr>
          <p:cNvSpPr/>
          <p:nvPr/>
        </p:nvSpPr>
        <p:spPr>
          <a:xfrm>
            <a:off x="1049517" y="2626832"/>
            <a:ext cx="6096000" cy="1031051"/>
          </a:xfrm>
          <a:prstGeom prst="rect">
            <a:avLst/>
          </a:prstGeom>
        </p:spPr>
        <p:txBody>
          <a:bodyPr>
            <a:spAutoFit/>
          </a:bodyPr>
          <a:lstStyle/>
          <a:p>
            <a:pPr algn="just">
              <a:spcBef>
                <a:spcPts val="3000"/>
              </a:spcBef>
            </a:pPr>
            <a:r>
              <a:rPr lang="en-US" altLang="en-US" dirty="0">
                <a:solidFill>
                  <a:srgbClr val="003399"/>
                </a:solidFill>
                <a:latin typeface="Verdana" charset="0"/>
                <a:ea typeface="Verdana" charset="0"/>
                <a:cs typeface="Verdana" charset="0"/>
                <a:hlinkClick r:id="rId5"/>
              </a:rPr>
              <a:t>Katrien.Vanthomme@vub.be</a:t>
            </a:r>
            <a:endParaRPr lang="en-US" altLang="en-US" dirty="0">
              <a:solidFill>
                <a:srgbClr val="003399"/>
              </a:solidFill>
              <a:latin typeface="Verdana" charset="0"/>
              <a:ea typeface="Verdana" charset="0"/>
              <a:cs typeface="Verdana" charset="0"/>
            </a:endParaRPr>
          </a:p>
          <a:p>
            <a:pPr algn="just">
              <a:spcBef>
                <a:spcPts val="3000"/>
              </a:spcBef>
            </a:pPr>
            <a:r>
              <a:rPr lang="en-US" altLang="en-US" dirty="0">
                <a:solidFill>
                  <a:srgbClr val="003399"/>
                </a:solidFill>
                <a:latin typeface="Verdana" charset="0"/>
                <a:ea typeface="Verdana" charset="0"/>
                <a:cs typeface="Verdana" charset="0"/>
                <a:hlinkClick r:id="rId6"/>
              </a:rPr>
              <a:t>http://www.vub.ac.be/demography</a:t>
            </a:r>
            <a:endParaRPr lang="en-US" altLang="en-US" dirty="0">
              <a:solidFill>
                <a:srgbClr val="003399"/>
              </a:solidFill>
              <a:latin typeface="Verdana" charset="0"/>
              <a:ea typeface="Verdana" charset="0"/>
              <a:cs typeface="Verdana" charset="0"/>
            </a:endParaRPr>
          </a:p>
        </p:txBody>
      </p:sp>
      <p:sp>
        <p:nvSpPr>
          <p:cNvPr id="38" name="Tijdelijke aanduiding voor voettekst 8">
            <a:extLst>
              <a:ext uri="{FF2B5EF4-FFF2-40B4-BE49-F238E27FC236}">
                <a16:creationId xmlns:a16="http://schemas.microsoft.com/office/drawing/2014/main" id="{BB1B6E10-2A74-0D4B-A991-FC899AE00337}"/>
              </a:ext>
            </a:extLst>
          </p:cNvPr>
          <p:cNvSpPr txBox="1">
            <a:spLocks/>
          </p:cNvSpPr>
          <p:nvPr/>
        </p:nvSpPr>
        <p:spPr>
          <a:xfrm>
            <a:off x="8610600" y="6265518"/>
            <a:ext cx="2743200" cy="15656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1000" dirty="0">
                <a:solidFill>
                  <a:schemeClr val="accent2"/>
                </a:solidFill>
                <a:latin typeface="Verdana" charset="0"/>
                <a:ea typeface="Verdana" charset="0"/>
                <a:cs typeface="Verdana" charset="0"/>
              </a:rPr>
              <a:t>Symposium </a:t>
            </a:r>
            <a:r>
              <a:rPr lang="nl-NL" sz="1000" dirty="0" err="1">
                <a:solidFill>
                  <a:schemeClr val="accent2"/>
                </a:solidFill>
                <a:latin typeface="Verdana" charset="0"/>
                <a:ea typeface="Verdana" charset="0"/>
                <a:cs typeface="Verdana" charset="0"/>
              </a:rPr>
              <a:t>CausIneq</a:t>
            </a:r>
            <a:endParaRPr lang="nl-NL" sz="1000" dirty="0">
              <a:solidFill>
                <a:schemeClr val="accent2"/>
              </a:solidFill>
              <a:latin typeface="Verdana" charset="0"/>
              <a:ea typeface="Verdana" charset="0"/>
              <a:cs typeface="Verdana" charset="0"/>
            </a:endParaRPr>
          </a:p>
        </p:txBody>
      </p:sp>
      <p:sp>
        <p:nvSpPr>
          <p:cNvPr id="39" name="Tijdelijke aanduiding voor dianummer 3">
            <a:extLst>
              <a:ext uri="{FF2B5EF4-FFF2-40B4-BE49-F238E27FC236}">
                <a16:creationId xmlns:a16="http://schemas.microsoft.com/office/drawing/2014/main" id="{7FAB4572-C5FD-134A-88CE-23257DBA2995}"/>
              </a:ext>
            </a:extLst>
          </p:cNvPr>
          <p:cNvSpPr txBox="1">
            <a:spLocks/>
          </p:cNvSpPr>
          <p:nvPr/>
        </p:nvSpPr>
        <p:spPr>
          <a:xfrm>
            <a:off x="8610600" y="6418139"/>
            <a:ext cx="2743200" cy="28330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dirty="0"/>
              <a:t> </a:t>
            </a:r>
            <a:r>
              <a:rPr lang="nl-NL" sz="1000" dirty="0">
                <a:solidFill>
                  <a:schemeClr val="accent1"/>
                </a:solidFill>
                <a:latin typeface="Verdana" charset="0"/>
                <a:ea typeface="Verdana" charset="0"/>
                <a:cs typeface="Verdana" charset="0"/>
              </a:rPr>
              <a:t>21-10-2019 | </a:t>
            </a:r>
            <a:fld id="{2DAB09C5-3251-4B47-B002-D03712DC64C3}" type="slidenum">
              <a:rPr lang="nl-NL" sz="1000" smtClean="0">
                <a:solidFill>
                  <a:schemeClr val="accent1"/>
                </a:solidFill>
                <a:latin typeface="Verdana" charset="0"/>
                <a:ea typeface="Verdana" charset="0"/>
                <a:cs typeface="Verdana" charset="0"/>
              </a:rPr>
              <a:pPr algn="r"/>
              <a:t>21</a:t>
            </a:fld>
            <a:endParaRPr lang="nl-NL" sz="1000" dirty="0">
              <a:solidFill>
                <a:schemeClr val="accent1"/>
              </a:solidFill>
              <a:latin typeface="Verdana" charset="0"/>
              <a:ea typeface="Verdana" charset="0"/>
              <a:cs typeface="Verdana" charset="0"/>
            </a:endParaRPr>
          </a:p>
        </p:txBody>
      </p:sp>
      <p:sp>
        <p:nvSpPr>
          <p:cNvPr id="3" name="Rectangle 2">
            <a:extLst>
              <a:ext uri="{FF2B5EF4-FFF2-40B4-BE49-F238E27FC236}">
                <a16:creationId xmlns:a16="http://schemas.microsoft.com/office/drawing/2014/main" id="{B006F0B0-15D3-B746-A617-B77B3CBB5D5A}"/>
              </a:ext>
            </a:extLst>
          </p:cNvPr>
          <p:cNvSpPr>
            <a:spLocks noChangeArrowheads="1"/>
          </p:cNvSpPr>
          <p:nvPr/>
        </p:nvSpPr>
        <p:spPr bwMode="auto">
          <a:xfrm>
            <a:off x="265966" y="47429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4" descr="Interface Demography">
            <a:extLst>
              <a:ext uri="{FF2B5EF4-FFF2-40B4-BE49-F238E27FC236}">
                <a16:creationId xmlns:a16="http://schemas.microsoft.com/office/drawing/2014/main" id="{4340599D-81FE-8445-BC37-D8977777C1F9}"/>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265966" y="4742952"/>
            <a:ext cx="2260600" cy="63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6969535-F5DF-7148-831C-C988021271D5}"/>
              </a:ext>
            </a:extLst>
          </p:cNvPr>
          <p:cNvSpPr>
            <a:spLocks noChangeArrowheads="1"/>
          </p:cNvSpPr>
          <p:nvPr/>
        </p:nvSpPr>
        <p:spPr bwMode="auto">
          <a:xfrm>
            <a:off x="3477483" y="43040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a:extLst>
              <a:ext uri="{FF2B5EF4-FFF2-40B4-BE49-F238E27FC236}">
                <a16:creationId xmlns:a16="http://schemas.microsoft.com/office/drawing/2014/main" id="{E9CF634B-9F26-FD43-B029-6D8A8D1020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7483" y="4761222"/>
            <a:ext cx="1003300"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0B47119-5881-CB40-847F-8A60F92CCD88}"/>
              </a:ext>
            </a:extLst>
          </p:cNvPr>
          <p:cNvSpPr>
            <a:spLocks noChangeArrowheads="1"/>
          </p:cNvSpPr>
          <p:nvPr/>
        </p:nvSpPr>
        <p:spPr bwMode="auto">
          <a:xfrm>
            <a:off x="3477483" y="47612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10992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tekst 12"/>
          <p:cNvSpPr>
            <a:spLocks noGrp="1"/>
          </p:cNvSpPr>
          <p:nvPr>
            <p:ph type="body" sz="quarter" idx="13"/>
          </p:nvPr>
        </p:nvSpPr>
        <p:spPr>
          <a:xfrm>
            <a:off x="731838" y="1309258"/>
            <a:ext cx="10621962" cy="4045725"/>
          </a:xfrm>
        </p:spPr>
        <p:txBody>
          <a:bodyPr/>
          <a:lstStyle/>
          <a:p>
            <a:pPr lvl="1" algn="just"/>
            <a:r>
              <a:rPr lang="en-GB" sz="2200" dirty="0">
                <a:solidFill>
                  <a:srgbClr val="003399"/>
                </a:solidFill>
              </a:rPr>
              <a:t> Unemployment ~ mortality?</a:t>
            </a:r>
          </a:p>
          <a:p>
            <a:pPr marL="450850" lvl="2" indent="0" algn="just">
              <a:buNone/>
            </a:pPr>
            <a:r>
              <a:rPr lang="en-GB" sz="2000" dirty="0">
                <a:solidFill>
                  <a:srgbClr val="003399"/>
                </a:solidFill>
                <a:sym typeface="Wingdings" pitchFamily="2" charset="2"/>
              </a:rPr>
              <a:t> for which causes of death (COD)?</a:t>
            </a:r>
            <a:endParaRPr lang="en-GB" sz="2000" dirty="0">
              <a:solidFill>
                <a:srgbClr val="003399"/>
              </a:solidFill>
            </a:endParaRPr>
          </a:p>
          <a:p>
            <a:pPr lvl="1" algn="just"/>
            <a:endParaRPr lang="en-GB" sz="2400" dirty="0">
              <a:solidFill>
                <a:srgbClr val="003399"/>
              </a:solidFill>
            </a:endParaRPr>
          </a:p>
          <a:p>
            <a:pPr lvl="1" algn="just"/>
            <a:r>
              <a:rPr lang="en-GB" sz="2200" dirty="0">
                <a:solidFill>
                  <a:srgbClr val="003399"/>
                </a:solidFill>
              </a:rPr>
              <a:t> Variation in this association by other indicators of social disadvantage?</a:t>
            </a:r>
          </a:p>
          <a:p>
            <a:pPr lvl="2" algn="just"/>
            <a:r>
              <a:rPr lang="en-GB" sz="2000" dirty="0">
                <a:solidFill>
                  <a:srgbClr val="003399"/>
                </a:solidFill>
              </a:rPr>
              <a:t>E.g. being single, low-educated,…</a:t>
            </a:r>
          </a:p>
          <a:p>
            <a:pPr lvl="1" algn="just"/>
            <a:endParaRPr lang="en-GB" sz="2400" dirty="0">
              <a:solidFill>
                <a:srgbClr val="003399"/>
              </a:solidFill>
            </a:endParaRPr>
          </a:p>
          <a:p>
            <a:pPr lvl="1" algn="just"/>
            <a:r>
              <a:rPr lang="en-GB" sz="2200" dirty="0">
                <a:solidFill>
                  <a:srgbClr val="003399"/>
                </a:solidFill>
              </a:rPr>
              <a:t> Variation by gender?</a:t>
            </a:r>
          </a:p>
        </p:txBody>
      </p:sp>
      <p:sp>
        <p:nvSpPr>
          <p:cNvPr id="9" name="Titel 18">
            <a:extLst>
              <a:ext uri="{FF2B5EF4-FFF2-40B4-BE49-F238E27FC236}">
                <a16:creationId xmlns:a16="http://schemas.microsoft.com/office/drawing/2014/main" id="{5FBEEB06-33CF-8E46-BF78-3D0694327856}"/>
              </a:ext>
            </a:extLst>
          </p:cNvPr>
          <p:cNvSpPr>
            <a:spLocks noGrp="1"/>
          </p:cNvSpPr>
          <p:nvPr>
            <p:ph type="title"/>
          </p:nvPr>
        </p:nvSpPr>
        <p:spPr>
          <a:xfrm>
            <a:off x="731838" y="683763"/>
            <a:ext cx="2247135" cy="368750"/>
          </a:xfrm>
        </p:spPr>
        <p:txBody>
          <a:bodyPr/>
          <a:lstStyle/>
          <a:p>
            <a:r>
              <a:rPr lang="en-GB" sz="2400" dirty="0"/>
              <a:t>Study aims</a:t>
            </a:r>
          </a:p>
        </p:txBody>
      </p:sp>
      <p:sp>
        <p:nvSpPr>
          <p:cNvPr id="7" name="Tijdelijke aanduiding voor voettekst 8">
            <a:extLst>
              <a:ext uri="{FF2B5EF4-FFF2-40B4-BE49-F238E27FC236}">
                <a16:creationId xmlns:a16="http://schemas.microsoft.com/office/drawing/2014/main" id="{85E472F1-72EF-E540-AC78-C2A245B61C40}"/>
              </a:ext>
            </a:extLst>
          </p:cNvPr>
          <p:cNvSpPr txBox="1">
            <a:spLocks/>
          </p:cNvSpPr>
          <p:nvPr/>
        </p:nvSpPr>
        <p:spPr>
          <a:xfrm>
            <a:off x="8610600" y="6265518"/>
            <a:ext cx="2743200" cy="15656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1000" dirty="0">
                <a:solidFill>
                  <a:schemeClr val="accent2"/>
                </a:solidFill>
                <a:latin typeface="Verdana" charset="0"/>
                <a:ea typeface="Verdana" charset="0"/>
                <a:cs typeface="Verdana" charset="0"/>
              </a:rPr>
              <a:t>Symposium </a:t>
            </a:r>
            <a:r>
              <a:rPr lang="nl-NL" sz="1000" dirty="0" err="1">
                <a:solidFill>
                  <a:schemeClr val="accent2"/>
                </a:solidFill>
                <a:latin typeface="Verdana" charset="0"/>
                <a:ea typeface="Verdana" charset="0"/>
                <a:cs typeface="Verdana" charset="0"/>
              </a:rPr>
              <a:t>CausIneq</a:t>
            </a:r>
            <a:endParaRPr lang="nl-NL" sz="1000" dirty="0">
              <a:solidFill>
                <a:schemeClr val="accent2"/>
              </a:solidFill>
              <a:latin typeface="Verdana" charset="0"/>
              <a:ea typeface="Verdana" charset="0"/>
              <a:cs typeface="Verdana" charset="0"/>
            </a:endParaRPr>
          </a:p>
        </p:txBody>
      </p:sp>
      <p:sp>
        <p:nvSpPr>
          <p:cNvPr id="8" name="Tijdelijke aanduiding voor dianummer 3">
            <a:extLst>
              <a:ext uri="{FF2B5EF4-FFF2-40B4-BE49-F238E27FC236}">
                <a16:creationId xmlns:a16="http://schemas.microsoft.com/office/drawing/2014/main" id="{713D5869-E452-5D4B-AD97-6F957C6C06DE}"/>
              </a:ext>
            </a:extLst>
          </p:cNvPr>
          <p:cNvSpPr txBox="1">
            <a:spLocks/>
          </p:cNvSpPr>
          <p:nvPr/>
        </p:nvSpPr>
        <p:spPr>
          <a:xfrm>
            <a:off x="8610600" y="6418139"/>
            <a:ext cx="2743200" cy="28330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dirty="0"/>
              <a:t> </a:t>
            </a:r>
            <a:r>
              <a:rPr lang="nl-NL" sz="1000" dirty="0">
                <a:solidFill>
                  <a:schemeClr val="accent1"/>
                </a:solidFill>
                <a:latin typeface="Verdana" charset="0"/>
                <a:ea typeface="Verdana" charset="0"/>
                <a:cs typeface="Verdana" charset="0"/>
              </a:rPr>
              <a:t>21-10-2019 | </a:t>
            </a:r>
            <a:fld id="{2DAB09C5-3251-4B47-B002-D03712DC64C3}" type="slidenum">
              <a:rPr lang="nl-NL" sz="1000" smtClean="0">
                <a:solidFill>
                  <a:schemeClr val="accent1"/>
                </a:solidFill>
                <a:latin typeface="Verdana" charset="0"/>
                <a:ea typeface="Verdana" charset="0"/>
                <a:cs typeface="Verdana" charset="0"/>
              </a:rPr>
              <a:pPr algn="r"/>
              <a:t>3</a:t>
            </a:fld>
            <a:endParaRPr lang="nl-NL" sz="1000"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1238000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tekst 12"/>
          <p:cNvSpPr>
            <a:spLocks noGrp="1"/>
          </p:cNvSpPr>
          <p:nvPr>
            <p:ph type="body" sz="quarter" idx="13"/>
          </p:nvPr>
        </p:nvSpPr>
        <p:spPr>
          <a:xfrm>
            <a:off x="731838" y="1309258"/>
            <a:ext cx="10621962" cy="4045725"/>
          </a:xfrm>
        </p:spPr>
        <p:txBody>
          <a:bodyPr/>
          <a:lstStyle/>
          <a:p>
            <a:pPr lvl="1" algn="just"/>
            <a:r>
              <a:rPr lang="en-GB" sz="2200" dirty="0">
                <a:solidFill>
                  <a:srgbClr val="003399"/>
                </a:solidFill>
              </a:rPr>
              <a:t> Individually-linked population-wide dataset</a:t>
            </a:r>
          </a:p>
          <a:p>
            <a:pPr lvl="1" algn="just"/>
            <a:endParaRPr lang="en-GB" sz="2200" dirty="0">
              <a:solidFill>
                <a:srgbClr val="003399"/>
              </a:solidFill>
            </a:endParaRPr>
          </a:p>
          <a:p>
            <a:pPr lvl="1" algn="just"/>
            <a:endParaRPr lang="en-GB" sz="2200" dirty="0">
              <a:solidFill>
                <a:srgbClr val="003399"/>
              </a:solidFill>
            </a:endParaRPr>
          </a:p>
          <a:p>
            <a:pPr lvl="1" algn="just"/>
            <a:endParaRPr lang="en-GB" sz="2200" dirty="0">
              <a:solidFill>
                <a:srgbClr val="003399"/>
              </a:solidFill>
            </a:endParaRPr>
          </a:p>
          <a:p>
            <a:pPr lvl="1" algn="just"/>
            <a:endParaRPr lang="en-GB" sz="2200" dirty="0">
              <a:solidFill>
                <a:srgbClr val="003399"/>
              </a:solidFill>
            </a:endParaRPr>
          </a:p>
          <a:p>
            <a:pPr lvl="1" algn="just"/>
            <a:endParaRPr lang="en-GB" sz="2200" dirty="0">
              <a:solidFill>
                <a:srgbClr val="003399"/>
              </a:solidFill>
            </a:endParaRPr>
          </a:p>
          <a:p>
            <a:pPr lvl="1" algn="just"/>
            <a:endParaRPr lang="en-GB" sz="2200" dirty="0">
              <a:solidFill>
                <a:srgbClr val="003399"/>
              </a:solidFill>
            </a:endParaRPr>
          </a:p>
          <a:p>
            <a:pPr lvl="1" algn="just"/>
            <a:endParaRPr lang="en-GB" sz="2200" dirty="0">
              <a:solidFill>
                <a:srgbClr val="003399"/>
              </a:solidFill>
            </a:endParaRPr>
          </a:p>
          <a:p>
            <a:pPr lvl="1" algn="just"/>
            <a:r>
              <a:rPr lang="en-GB" sz="2200" dirty="0">
                <a:solidFill>
                  <a:srgbClr val="003399"/>
                </a:solidFill>
              </a:rPr>
              <a:t> Sociodemographic and socioeconomic information</a:t>
            </a:r>
          </a:p>
          <a:p>
            <a:pPr lvl="1" algn="just"/>
            <a:endParaRPr lang="en-GB" sz="2200" dirty="0">
              <a:solidFill>
                <a:srgbClr val="003399"/>
              </a:solidFill>
            </a:endParaRPr>
          </a:p>
          <a:p>
            <a:pPr lvl="1" algn="just"/>
            <a:r>
              <a:rPr lang="en-GB" sz="2200" dirty="0">
                <a:solidFill>
                  <a:srgbClr val="003399"/>
                </a:solidFill>
              </a:rPr>
              <a:t> Cause-specific mortality</a:t>
            </a:r>
          </a:p>
        </p:txBody>
      </p:sp>
      <p:sp>
        <p:nvSpPr>
          <p:cNvPr id="9" name="Titel 18">
            <a:extLst>
              <a:ext uri="{FF2B5EF4-FFF2-40B4-BE49-F238E27FC236}">
                <a16:creationId xmlns:a16="http://schemas.microsoft.com/office/drawing/2014/main" id="{5FBEEB06-33CF-8E46-BF78-3D0694327856}"/>
              </a:ext>
            </a:extLst>
          </p:cNvPr>
          <p:cNvSpPr>
            <a:spLocks noGrp="1"/>
          </p:cNvSpPr>
          <p:nvPr>
            <p:ph type="title"/>
          </p:nvPr>
        </p:nvSpPr>
        <p:spPr>
          <a:xfrm>
            <a:off x="731838" y="683763"/>
            <a:ext cx="1682045" cy="368750"/>
          </a:xfrm>
        </p:spPr>
        <p:txBody>
          <a:bodyPr/>
          <a:lstStyle/>
          <a:p>
            <a:r>
              <a:rPr lang="en-GB" sz="2400" dirty="0"/>
              <a:t>Dataset</a:t>
            </a:r>
          </a:p>
        </p:txBody>
      </p:sp>
      <p:sp>
        <p:nvSpPr>
          <p:cNvPr id="7" name="Tijdelijke aanduiding voor voettekst 8">
            <a:extLst>
              <a:ext uri="{FF2B5EF4-FFF2-40B4-BE49-F238E27FC236}">
                <a16:creationId xmlns:a16="http://schemas.microsoft.com/office/drawing/2014/main" id="{85E472F1-72EF-E540-AC78-C2A245B61C40}"/>
              </a:ext>
            </a:extLst>
          </p:cNvPr>
          <p:cNvSpPr txBox="1">
            <a:spLocks/>
          </p:cNvSpPr>
          <p:nvPr/>
        </p:nvSpPr>
        <p:spPr>
          <a:xfrm>
            <a:off x="8610600" y="6265518"/>
            <a:ext cx="2743200" cy="15656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1000" dirty="0">
                <a:solidFill>
                  <a:schemeClr val="accent2"/>
                </a:solidFill>
                <a:latin typeface="Verdana" charset="0"/>
                <a:ea typeface="Verdana" charset="0"/>
                <a:cs typeface="Verdana" charset="0"/>
              </a:rPr>
              <a:t>Symposium </a:t>
            </a:r>
            <a:r>
              <a:rPr lang="nl-NL" sz="1000" dirty="0" err="1">
                <a:solidFill>
                  <a:schemeClr val="accent2"/>
                </a:solidFill>
                <a:latin typeface="Verdana" charset="0"/>
                <a:ea typeface="Verdana" charset="0"/>
                <a:cs typeface="Verdana" charset="0"/>
              </a:rPr>
              <a:t>CausIneq</a:t>
            </a:r>
            <a:endParaRPr lang="nl-NL" sz="1000" dirty="0">
              <a:solidFill>
                <a:schemeClr val="accent2"/>
              </a:solidFill>
              <a:latin typeface="Verdana" charset="0"/>
              <a:ea typeface="Verdana" charset="0"/>
              <a:cs typeface="Verdana" charset="0"/>
            </a:endParaRPr>
          </a:p>
        </p:txBody>
      </p:sp>
      <p:sp>
        <p:nvSpPr>
          <p:cNvPr id="8" name="Tijdelijke aanduiding voor dianummer 3">
            <a:extLst>
              <a:ext uri="{FF2B5EF4-FFF2-40B4-BE49-F238E27FC236}">
                <a16:creationId xmlns:a16="http://schemas.microsoft.com/office/drawing/2014/main" id="{713D5869-E452-5D4B-AD97-6F957C6C06DE}"/>
              </a:ext>
            </a:extLst>
          </p:cNvPr>
          <p:cNvSpPr txBox="1">
            <a:spLocks/>
          </p:cNvSpPr>
          <p:nvPr/>
        </p:nvSpPr>
        <p:spPr>
          <a:xfrm>
            <a:off x="8610600" y="6418139"/>
            <a:ext cx="2743200" cy="28330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dirty="0"/>
              <a:t> </a:t>
            </a:r>
            <a:r>
              <a:rPr lang="nl-NL" sz="1000" dirty="0">
                <a:solidFill>
                  <a:schemeClr val="accent1"/>
                </a:solidFill>
                <a:latin typeface="Verdana" charset="0"/>
                <a:ea typeface="Verdana" charset="0"/>
                <a:cs typeface="Verdana" charset="0"/>
              </a:rPr>
              <a:t>21-10-2019 | </a:t>
            </a:r>
            <a:fld id="{2DAB09C5-3251-4B47-B002-D03712DC64C3}" type="slidenum">
              <a:rPr lang="nl-NL" sz="1000" smtClean="0">
                <a:solidFill>
                  <a:schemeClr val="accent1"/>
                </a:solidFill>
                <a:latin typeface="Verdana" charset="0"/>
                <a:ea typeface="Verdana" charset="0"/>
                <a:cs typeface="Verdana" charset="0"/>
              </a:rPr>
              <a:pPr algn="r"/>
              <a:t>4</a:t>
            </a:fld>
            <a:endParaRPr lang="nl-NL" sz="1000" dirty="0">
              <a:solidFill>
                <a:schemeClr val="accent1"/>
              </a:solidFill>
              <a:latin typeface="Verdana" charset="0"/>
              <a:ea typeface="Verdana" charset="0"/>
              <a:cs typeface="Verdana" charset="0"/>
            </a:endParaRPr>
          </a:p>
        </p:txBody>
      </p:sp>
      <p:graphicFrame>
        <p:nvGraphicFramePr>
          <p:cNvPr id="6" name="Diagram 5">
            <a:extLst>
              <a:ext uri="{FF2B5EF4-FFF2-40B4-BE49-F238E27FC236}">
                <a16:creationId xmlns:a16="http://schemas.microsoft.com/office/drawing/2014/main" id="{B163065D-CA0F-0446-9127-1ABBF9F158BC}"/>
              </a:ext>
            </a:extLst>
          </p:cNvPr>
          <p:cNvGraphicFramePr>
            <a:graphicFrameLocks noChangeAspect="1"/>
          </p:cNvGraphicFramePr>
          <p:nvPr>
            <p:extLst>
              <p:ext uri="{D42A27DB-BD31-4B8C-83A1-F6EECF244321}">
                <p14:modId xmlns:p14="http://schemas.microsoft.com/office/powerpoint/2010/main" val="2353498843"/>
              </p:ext>
            </p:extLst>
          </p:nvPr>
        </p:nvGraphicFramePr>
        <p:xfrm>
          <a:off x="838200" y="1784528"/>
          <a:ext cx="8046000" cy="1909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553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jdelijke aanduiding voor tekst 20"/>
          <p:cNvSpPr>
            <a:spLocks noGrp="1"/>
          </p:cNvSpPr>
          <p:nvPr>
            <p:ph type="body" sz="quarter" idx="13"/>
          </p:nvPr>
        </p:nvSpPr>
        <p:spPr>
          <a:xfrm>
            <a:off x="731837" y="1314451"/>
            <a:ext cx="9422466" cy="3885615"/>
          </a:xfrm>
        </p:spPr>
        <p:txBody>
          <a:bodyPr/>
          <a:lstStyle/>
          <a:p>
            <a:pPr lvl="1"/>
            <a:r>
              <a:rPr lang="en-GB" sz="2200" dirty="0">
                <a:solidFill>
                  <a:srgbClr val="003399"/>
                </a:solidFill>
              </a:rPr>
              <a:t> Belgian population aged 25-59 years</a:t>
            </a:r>
          </a:p>
          <a:p>
            <a:pPr lvl="1"/>
            <a:endParaRPr lang="en-GB" sz="2200" dirty="0">
              <a:solidFill>
                <a:srgbClr val="003399"/>
              </a:solidFill>
            </a:endParaRPr>
          </a:p>
          <a:p>
            <a:pPr lvl="1"/>
            <a:r>
              <a:rPr lang="en-GB" sz="2200" dirty="0">
                <a:solidFill>
                  <a:srgbClr val="003399"/>
                </a:solidFill>
              </a:rPr>
              <a:t> Eligible for employment at census 2001</a:t>
            </a:r>
          </a:p>
          <a:p>
            <a:pPr lvl="1"/>
            <a:endParaRPr lang="en-GB" sz="2200" dirty="0">
              <a:solidFill>
                <a:srgbClr val="003399"/>
              </a:solidFill>
            </a:endParaRPr>
          </a:p>
          <a:p>
            <a:pPr lvl="1"/>
            <a:r>
              <a:rPr lang="en-GB" sz="2200" dirty="0">
                <a:solidFill>
                  <a:srgbClr val="003399"/>
                </a:solidFill>
              </a:rPr>
              <a:t> In good or very good self-rated health at census 2001</a:t>
            </a:r>
          </a:p>
          <a:p>
            <a:pPr lvl="1"/>
            <a:endParaRPr lang="en-GB" sz="2200" dirty="0">
              <a:solidFill>
                <a:srgbClr val="003399"/>
              </a:solidFill>
            </a:endParaRPr>
          </a:p>
          <a:p>
            <a:pPr lvl="1"/>
            <a:r>
              <a:rPr lang="en-GB" sz="2200" dirty="0">
                <a:solidFill>
                  <a:srgbClr val="003399"/>
                </a:solidFill>
              </a:rPr>
              <a:t> N: 1,693,799 men and 1,390,338 women</a:t>
            </a:r>
          </a:p>
          <a:p>
            <a:pPr marL="11113" lvl="1" indent="0">
              <a:buNone/>
            </a:pPr>
            <a:endParaRPr lang="en-GB" sz="2200" dirty="0">
              <a:solidFill>
                <a:srgbClr val="003399"/>
              </a:solidFill>
            </a:endParaRPr>
          </a:p>
        </p:txBody>
      </p:sp>
      <p:sp>
        <p:nvSpPr>
          <p:cNvPr id="19" name="Titel 18"/>
          <p:cNvSpPr>
            <a:spLocks noGrp="1"/>
          </p:cNvSpPr>
          <p:nvPr>
            <p:ph type="title"/>
          </p:nvPr>
        </p:nvSpPr>
        <p:spPr>
          <a:xfrm>
            <a:off x="731837" y="683763"/>
            <a:ext cx="3432973" cy="368750"/>
          </a:xfrm>
        </p:spPr>
        <p:txBody>
          <a:bodyPr/>
          <a:lstStyle/>
          <a:p>
            <a:r>
              <a:rPr lang="en-GB" sz="2400" dirty="0"/>
              <a:t>Study population</a:t>
            </a:r>
          </a:p>
        </p:txBody>
      </p:sp>
      <p:sp>
        <p:nvSpPr>
          <p:cNvPr id="5" name="Tijdelijke aanduiding voor voettekst 8">
            <a:extLst>
              <a:ext uri="{FF2B5EF4-FFF2-40B4-BE49-F238E27FC236}">
                <a16:creationId xmlns:a16="http://schemas.microsoft.com/office/drawing/2014/main" id="{A4DC2DF1-A705-274E-A212-C7F2BB2B1208}"/>
              </a:ext>
            </a:extLst>
          </p:cNvPr>
          <p:cNvSpPr txBox="1">
            <a:spLocks/>
          </p:cNvSpPr>
          <p:nvPr/>
        </p:nvSpPr>
        <p:spPr>
          <a:xfrm>
            <a:off x="8610600" y="6265518"/>
            <a:ext cx="2743200" cy="15656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1000" dirty="0">
                <a:solidFill>
                  <a:schemeClr val="accent2"/>
                </a:solidFill>
                <a:latin typeface="Verdana" charset="0"/>
                <a:ea typeface="Verdana" charset="0"/>
                <a:cs typeface="Verdana" charset="0"/>
              </a:rPr>
              <a:t>Symposium </a:t>
            </a:r>
            <a:r>
              <a:rPr lang="nl-NL" sz="1000" dirty="0" err="1">
                <a:solidFill>
                  <a:schemeClr val="accent2"/>
                </a:solidFill>
                <a:latin typeface="Verdana" charset="0"/>
                <a:ea typeface="Verdana" charset="0"/>
                <a:cs typeface="Verdana" charset="0"/>
              </a:rPr>
              <a:t>CausIneq</a:t>
            </a:r>
            <a:endParaRPr lang="nl-NL" sz="1000" dirty="0">
              <a:solidFill>
                <a:schemeClr val="accent2"/>
              </a:solidFill>
              <a:latin typeface="Verdana" charset="0"/>
              <a:ea typeface="Verdana" charset="0"/>
              <a:cs typeface="Verdana" charset="0"/>
            </a:endParaRPr>
          </a:p>
        </p:txBody>
      </p:sp>
      <p:sp>
        <p:nvSpPr>
          <p:cNvPr id="6" name="Tijdelijke aanduiding voor dianummer 3">
            <a:extLst>
              <a:ext uri="{FF2B5EF4-FFF2-40B4-BE49-F238E27FC236}">
                <a16:creationId xmlns:a16="http://schemas.microsoft.com/office/drawing/2014/main" id="{E4C67D81-42A7-8045-A2E7-D7BB1ABEDD6F}"/>
              </a:ext>
            </a:extLst>
          </p:cNvPr>
          <p:cNvSpPr txBox="1">
            <a:spLocks/>
          </p:cNvSpPr>
          <p:nvPr/>
        </p:nvSpPr>
        <p:spPr>
          <a:xfrm>
            <a:off x="8610600" y="6418139"/>
            <a:ext cx="2743200" cy="28330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dirty="0"/>
              <a:t> </a:t>
            </a:r>
            <a:r>
              <a:rPr lang="nl-NL" sz="1000" dirty="0">
                <a:solidFill>
                  <a:schemeClr val="accent1"/>
                </a:solidFill>
                <a:latin typeface="Verdana" charset="0"/>
                <a:ea typeface="Verdana" charset="0"/>
                <a:cs typeface="Verdana" charset="0"/>
              </a:rPr>
              <a:t>21-10-2019 | </a:t>
            </a:r>
            <a:fld id="{2DAB09C5-3251-4B47-B002-D03712DC64C3}" type="slidenum">
              <a:rPr lang="nl-NL" sz="1000" smtClean="0">
                <a:solidFill>
                  <a:schemeClr val="accent1"/>
                </a:solidFill>
                <a:latin typeface="Verdana" charset="0"/>
                <a:ea typeface="Verdana" charset="0"/>
                <a:cs typeface="Verdana" charset="0"/>
              </a:rPr>
              <a:pPr algn="r"/>
              <a:t>5</a:t>
            </a:fld>
            <a:endParaRPr lang="nl-NL" sz="1000"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3410925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jdelijke aanduiding voor tekst 20"/>
          <p:cNvSpPr>
            <a:spLocks noGrp="1"/>
          </p:cNvSpPr>
          <p:nvPr>
            <p:ph type="body" sz="quarter" idx="13"/>
          </p:nvPr>
        </p:nvSpPr>
        <p:spPr>
          <a:xfrm>
            <a:off x="731837" y="1314451"/>
            <a:ext cx="9422466" cy="4396538"/>
          </a:xfrm>
        </p:spPr>
        <p:txBody>
          <a:bodyPr/>
          <a:lstStyle/>
          <a:p>
            <a:pPr lvl="1"/>
            <a:r>
              <a:rPr lang="en-GB" sz="2200" dirty="0">
                <a:solidFill>
                  <a:srgbClr val="003399"/>
                </a:solidFill>
              </a:rPr>
              <a:t> Outcome: cause-specific mortality</a:t>
            </a:r>
          </a:p>
          <a:p>
            <a:pPr lvl="2"/>
            <a:r>
              <a:rPr lang="en-GB" sz="2000" dirty="0">
                <a:solidFill>
                  <a:srgbClr val="003399"/>
                </a:solidFill>
              </a:rPr>
              <a:t> ICD-10 chapters and major single COD (e.g. diabetes, ischaemic heart diseases and transport accidents)</a:t>
            </a:r>
          </a:p>
          <a:p>
            <a:pPr lvl="1"/>
            <a:endParaRPr lang="en-GB" sz="2200" dirty="0">
              <a:solidFill>
                <a:srgbClr val="003399"/>
              </a:solidFill>
            </a:endParaRPr>
          </a:p>
          <a:p>
            <a:pPr lvl="1"/>
            <a:r>
              <a:rPr lang="en-GB" sz="2200" dirty="0">
                <a:solidFill>
                  <a:srgbClr val="003399"/>
                </a:solidFill>
              </a:rPr>
              <a:t> Unemployed but actively looking for a job versus employed (&lt;census 2001) </a:t>
            </a:r>
          </a:p>
          <a:p>
            <a:pPr lvl="1"/>
            <a:endParaRPr lang="en-GB" sz="2200" dirty="0">
              <a:solidFill>
                <a:srgbClr val="003399"/>
              </a:solidFill>
            </a:endParaRPr>
          </a:p>
          <a:p>
            <a:pPr lvl="1"/>
            <a:r>
              <a:rPr lang="en-GB" sz="2200" dirty="0">
                <a:solidFill>
                  <a:srgbClr val="003399"/>
                </a:solidFill>
              </a:rPr>
              <a:t> Sociodemographic/socioeconomic variables (&lt;census 2001) </a:t>
            </a:r>
          </a:p>
          <a:p>
            <a:pPr lvl="2"/>
            <a:r>
              <a:rPr lang="en-GB" sz="2200" dirty="0">
                <a:solidFill>
                  <a:srgbClr val="003399"/>
                </a:solidFill>
              </a:rPr>
              <a:t> </a:t>
            </a:r>
            <a:r>
              <a:rPr lang="en-GB" sz="2000" dirty="0">
                <a:solidFill>
                  <a:srgbClr val="003399"/>
                </a:solidFill>
              </a:rPr>
              <a:t>Educational attainment ~ ISCED</a:t>
            </a:r>
          </a:p>
          <a:p>
            <a:pPr lvl="2"/>
            <a:r>
              <a:rPr lang="en-GB" sz="2000" dirty="0">
                <a:solidFill>
                  <a:srgbClr val="003399"/>
                </a:solidFill>
              </a:rPr>
              <a:t> Home ownership</a:t>
            </a:r>
          </a:p>
          <a:p>
            <a:pPr lvl="2"/>
            <a:r>
              <a:rPr lang="en-GB" sz="2000" dirty="0">
                <a:solidFill>
                  <a:srgbClr val="003399"/>
                </a:solidFill>
              </a:rPr>
              <a:t> Partnership</a:t>
            </a:r>
          </a:p>
          <a:p>
            <a:pPr lvl="2"/>
            <a:r>
              <a:rPr lang="en-GB" sz="2000" dirty="0">
                <a:solidFill>
                  <a:srgbClr val="003399"/>
                </a:solidFill>
              </a:rPr>
              <a:t> Migration background</a:t>
            </a:r>
            <a:endParaRPr lang="en-GB" sz="2200" dirty="0">
              <a:solidFill>
                <a:srgbClr val="003399"/>
              </a:solidFill>
            </a:endParaRPr>
          </a:p>
          <a:p>
            <a:pPr lvl="1"/>
            <a:endParaRPr lang="en-GB" sz="2200" dirty="0">
              <a:solidFill>
                <a:srgbClr val="003399"/>
              </a:solidFill>
            </a:endParaRPr>
          </a:p>
          <a:p>
            <a:pPr marL="11113" lvl="1" indent="0">
              <a:buNone/>
            </a:pPr>
            <a:endParaRPr lang="en-GB" sz="2200" dirty="0">
              <a:solidFill>
                <a:srgbClr val="003399"/>
              </a:solidFill>
            </a:endParaRPr>
          </a:p>
        </p:txBody>
      </p:sp>
      <p:sp>
        <p:nvSpPr>
          <p:cNvPr id="19" name="Titel 18"/>
          <p:cNvSpPr>
            <a:spLocks noGrp="1"/>
          </p:cNvSpPr>
          <p:nvPr>
            <p:ph type="title"/>
          </p:nvPr>
        </p:nvSpPr>
        <p:spPr>
          <a:xfrm>
            <a:off x="731837" y="683763"/>
            <a:ext cx="4220817" cy="368750"/>
          </a:xfrm>
        </p:spPr>
        <p:txBody>
          <a:bodyPr/>
          <a:lstStyle/>
          <a:p>
            <a:r>
              <a:rPr lang="en-GB" sz="2400" dirty="0"/>
              <a:t>Variables of interest</a:t>
            </a:r>
          </a:p>
        </p:txBody>
      </p:sp>
      <p:sp>
        <p:nvSpPr>
          <p:cNvPr id="7" name="Tijdelijke aanduiding voor voettekst 8">
            <a:extLst>
              <a:ext uri="{FF2B5EF4-FFF2-40B4-BE49-F238E27FC236}">
                <a16:creationId xmlns:a16="http://schemas.microsoft.com/office/drawing/2014/main" id="{3F949E7C-17F8-FC40-B06D-9B278C2D77BA}"/>
              </a:ext>
            </a:extLst>
          </p:cNvPr>
          <p:cNvSpPr txBox="1">
            <a:spLocks/>
          </p:cNvSpPr>
          <p:nvPr/>
        </p:nvSpPr>
        <p:spPr>
          <a:xfrm>
            <a:off x="8610600" y="6265518"/>
            <a:ext cx="2743200" cy="15656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1000" dirty="0">
                <a:solidFill>
                  <a:schemeClr val="accent2"/>
                </a:solidFill>
                <a:latin typeface="Verdana" charset="0"/>
                <a:ea typeface="Verdana" charset="0"/>
                <a:cs typeface="Verdana" charset="0"/>
              </a:rPr>
              <a:t>Symposium </a:t>
            </a:r>
            <a:r>
              <a:rPr lang="nl-NL" sz="1000" dirty="0" err="1">
                <a:solidFill>
                  <a:schemeClr val="accent2"/>
                </a:solidFill>
                <a:latin typeface="Verdana" charset="0"/>
                <a:ea typeface="Verdana" charset="0"/>
                <a:cs typeface="Verdana" charset="0"/>
              </a:rPr>
              <a:t>CausIneq</a:t>
            </a:r>
            <a:endParaRPr lang="nl-NL" sz="1000" dirty="0">
              <a:solidFill>
                <a:schemeClr val="accent2"/>
              </a:solidFill>
              <a:latin typeface="Verdana" charset="0"/>
              <a:ea typeface="Verdana" charset="0"/>
              <a:cs typeface="Verdana" charset="0"/>
            </a:endParaRPr>
          </a:p>
        </p:txBody>
      </p:sp>
      <p:sp>
        <p:nvSpPr>
          <p:cNvPr id="8" name="Tijdelijke aanduiding voor dianummer 3">
            <a:extLst>
              <a:ext uri="{FF2B5EF4-FFF2-40B4-BE49-F238E27FC236}">
                <a16:creationId xmlns:a16="http://schemas.microsoft.com/office/drawing/2014/main" id="{CC44BBB2-E5DC-F249-962E-566E567F4940}"/>
              </a:ext>
            </a:extLst>
          </p:cNvPr>
          <p:cNvSpPr txBox="1">
            <a:spLocks/>
          </p:cNvSpPr>
          <p:nvPr/>
        </p:nvSpPr>
        <p:spPr>
          <a:xfrm>
            <a:off x="8610600" y="6418139"/>
            <a:ext cx="2743200" cy="28330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dirty="0"/>
              <a:t> </a:t>
            </a:r>
            <a:r>
              <a:rPr lang="nl-NL" sz="1000" dirty="0">
                <a:solidFill>
                  <a:schemeClr val="accent1"/>
                </a:solidFill>
                <a:latin typeface="Verdana" charset="0"/>
                <a:ea typeface="Verdana" charset="0"/>
                <a:cs typeface="Verdana" charset="0"/>
              </a:rPr>
              <a:t>21-10-2019 | </a:t>
            </a:r>
            <a:fld id="{2DAB09C5-3251-4B47-B002-D03712DC64C3}" type="slidenum">
              <a:rPr lang="nl-NL" sz="1000" smtClean="0">
                <a:solidFill>
                  <a:schemeClr val="accent1"/>
                </a:solidFill>
                <a:latin typeface="Verdana" charset="0"/>
                <a:ea typeface="Verdana" charset="0"/>
                <a:cs typeface="Verdana" charset="0"/>
              </a:rPr>
              <a:pPr algn="r"/>
              <a:t>6</a:t>
            </a:fld>
            <a:endParaRPr lang="nl-NL" sz="1000"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729705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jdelijke aanduiding voor tekst 20"/>
          <p:cNvSpPr>
            <a:spLocks noGrp="1"/>
          </p:cNvSpPr>
          <p:nvPr>
            <p:ph type="body" sz="quarter" idx="13"/>
          </p:nvPr>
        </p:nvSpPr>
        <p:spPr>
          <a:xfrm>
            <a:off x="731837" y="1314450"/>
            <a:ext cx="10799228" cy="4519421"/>
          </a:xfrm>
        </p:spPr>
        <p:txBody>
          <a:bodyPr/>
          <a:lstStyle/>
          <a:p>
            <a:pPr lvl="1"/>
            <a:r>
              <a:rPr lang="en-GB" sz="2200" dirty="0">
                <a:solidFill>
                  <a:srgbClr val="003399"/>
                </a:solidFill>
              </a:rPr>
              <a:t> Absolute inequalities</a:t>
            </a:r>
          </a:p>
          <a:p>
            <a:pPr lvl="2"/>
            <a:r>
              <a:rPr lang="en-GB" sz="2000" dirty="0">
                <a:solidFill>
                  <a:srgbClr val="003399"/>
                </a:solidFill>
              </a:rPr>
              <a:t> Age-standardized mortality rates (ASMR) by employment status and gender for all-cause and cause-specific mortality</a:t>
            </a:r>
          </a:p>
          <a:p>
            <a:pPr lvl="2"/>
            <a:r>
              <a:rPr lang="en-GB" sz="2000" dirty="0">
                <a:solidFill>
                  <a:srgbClr val="003399"/>
                </a:solidFill>
              </a:rPr>
              <a:t> Mortality rate difference (MRD): </a:t>
            </a:r>
            <a:r>
              <a:rPr lang="en-GB" sz="2000" dirty="0" err="1">
                <a:solidFill>
                  <a:srgbClr val="003399"/>
                </a:solidFill>
              </a:rPr>
              <a:t>ASMR</a:t>
            </a:r>
            <a:r>
              <a:rPr lang="en-GB" sz="2000" baseline="-25000" dirty="0" err="1">
                <a:solidFill>
                  <a:srgbClr val="003399"/>
                </a:solidFill>
              </a:rPr>
              <a:t>unemployed</a:t>
            </a:r>
            <a:r>
              <a:rPr lang="en-GB" sz="2000" dirty="0">
                <a:solidFill>
                  <a:srgbClr val="003399"/>
                </a:solidFill>
              </a:rPr>
              <a:t> - </a:t>
            </a:r>
            <a:r>
              <a:rPr lang="en-GB" sz="2000" dirty="0" err="1">
                <a:solidFill>
                  <a:srgbClr val="003399"/>
                </a:solidFill>
              </a:rPr>
              <a:t>ASMR</a:t>
            </a:r>
            <a:r>
              <a:rPr lang="en-GB" sz="2000" baseline="-25000" dirty="0" err="1">
                <a:solidFill>
                  <a:srgbClr val="003399"/>
                </a:solidFill>
              </a:rPr>
              <a:t>employed</a:t>
            </a:r>
            <a:endParaRPr lang="en-GB" sz="2000" baseline="-25000" dirty="0">
              <a:solidFill>
                <a:srgbClr val="003399"/>
              </a:solidFill>
            </a:endParaRPr>
          </a:p>
          <a:p>
            <a:pPr lvl="1"/>
            <a:endParaRPr lang="en-GB" sz="2200" dirty="0">
              <a:solidFill>
                <a:srgbClr val="003399"/>
              </a:solidFill>
            </a:endParaRPr>
          </a:p>
          <a:p>
            <a:pPr lvl="1"/>
            <a:r>
              <a:rPr lang="en-GB" sz="2200" dirty="0">
                <a:solidFill>
                  <a:srgbClr val="003399"/>
                </a:solidFill>
              </a:rPr>
              <a:t> Relative inequalities</a:t>
            </a:r>
          </a:p>
          <a:p>
            <a:pPr lvl="2"/>
            <a:r>
              <a:rPr lang="en-GB" sz="2000" dirty="0">
                <a:solidFill>
                  <a:srgbClr val="003399"/>
                </a:solidFill>
              </a:rPr>
              <a:t> Age-adjusted mortality rate ratios (MRR) by means of Poisson regression by employment status as well as for the other indicators of social disadvantage</a:t>
            </a:r>
            <a:endParaRPr lang="en-GB" sz="2200" dirty="0">
              <a:solidFill>
                <a:srgbClr val="003399"/>
              </a:solidFill>
            </a:endParaRPr>
          </a:p>
          <a:p>
            <a:pPr lvl="1"/>
            <a:endParaRPr lang="en-GB" sz="2200" dirty="0">
              <a:solidFill>
                <a:srgbClr val="003399"/>
              </a:solidFill>
            </a:endParaRPr>
          </a:p>
          <a:p>
            <a:pPr lvl="1"/>
            <a:r>
              <a:rPr lang="en-GB" sz="2200" dirty="0">
                <a:solidFill>
                  <a:srgbClr val="003399"/>
                </a:solidFill>
              </a:rPr>
              <a:t> Cross-classification of employment status and other measures of social disadvantage</a:t>
            </a:r>
          </a:p>
          <a:p>
            <a:pPr marL="11113" lvl="1" indent="0">
              <a:buNone/>
            </a:pPr>
            <a:endParaRPr lang="en-GB" sz="2200" dirty="0">
              <a:solidFill>
                <a:srgbClr val="003399"/>
              </a:solidFill>
            </a:endParaRPr>
          </a:p>
        </p:txBody>
      </p:sp>
      <p:sp>
        <p:nvSpPr>
          <p:cNvPr id="19" name="Titel 18"/>
          <p:cNvSpPr>
            <a:spLocks noGrp="1"/>
          </p:cNvSpPr>
          <p:nvPr>
            <p:ph type="title"/>
          </p:nvPr>
        </p:nvSpPr>
        <p:spPr>
          <a:xfrm>
            <a:off x="731837" y="683763"/>
            <a:ext cx="4007874" cy="368750"/>
          </a:xfrm>
        </p:spPr>
        <p:txBody>
          <a:bodyPr/>
          <a:lstStyle/>
          <a:p>
            <a:r>
              <a:rPr lang="en-GB" sz="2400" dirty="0"/>
              <a:t>Statistical analyses</a:t>
            </a:r>
          </a:p>
        </p:txBody>
      </p:sp>
      <p:sp>
        <p:nvSpPr>
          <p:cNvPr id="5" name="Tijdelijke aanduiding voor voettekst 8">
            <a:extLst>
              <a:ext uri="{FF2B5EF4-FFF2-40B4-BE49-F238E27FC236}">
                <a16:creationId xmlns:a16="http://schemas.microsoft.com/office/drawing/2014/main" id="{7147FFB9-9EA5-D542-8A09-912F95576468}"/>
              </a:ext>
            </a:extLst>
          </p:cNvPr>
          <p:cNvSpPr txBox="1">
            <a:spLocks/>
          </p:cNvSpPr>
          <p:nvPr/>
        </p:nvSpPr>
        <p:spPr>
          <a:xfrm>
            <a:off x="8610600" y="6265518"/>
            <a:ext cx="2743200" cy="15656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1000" dirty="0">
                <a:solidFill>
                  <a:schemeClr val="accent2"/>
                </a:solidFill>
                <a:latin typeface="Verdana" charset="0"/>
                <a:ea typeface="Verdana" charset="0"/>
                <a:cs typeface="Verdana" charset="0"/>
              </a:rPr>
              <a:t>Symposium </a:t>
            </a:r>
            <a:r>
              <a:rPr lang="nl-NL" sz="1000" dirty="0" err="1">
                <a:solidFill>
                  <a:schemeClr val="accent2"/>
                </a:solidFill>
                <a:latin typeface="Verdana" charset="0"/>
                <a:ea typeface="Verdana" charset="0"/>
                <a:cs typeface="Verdana" charset="0"/>
              </a:rPr>
              <a:t>CausIneq</a:t>
            </a:r>
            <a:endParaRPr lang="nl-NL" sz="1000" dirty="0">
              <a:solidFill>
                <a:schemeClr val="accent2"/>
              </a:solidFill>
              <a:latin typeface="Verdana" charset="0"/>
              <a:ea typeface="Verdana" charset="0"/>
              <a:cs typeface="Verdana" charset="0"/>
            </a:endParaRPr>
          </a:p>
        </p:txBody>
      </p:sp>
      <p:sp>
        <p:nvSpPr>
          <p:cNvPr id="6" name="Tijdelijke aanduiding voor dianummer 3">
            <a:extLst>
              <a:ext uri="{FF2B5EF4-FFF2-40B4-BE49-F238E27FC236}">
                <a16:creationId xmlns:a16="http://schemas.microsoft.com/office/drawing/2014/main" id="{64F57DCD-F085-A844-9954-C765186242A4}"/>
              </a:ext>
            </a:extLst>
          </p:cNvPr>
          <p:cNvSpPr txBox="1">
            <a:spLocks/>
          </p:cNvSpPr>
          <p:nvPr/>
        </p:nvSpPr>
        <p:spPr>
          <a:xfrm>
            <a:off x="8610600" y="6418139"/>
            <a:ext cx="2743200" cy="28330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dirty="0"/>
              <a:t> </a:t>
            </a:r>
            <a:r>
              <a:rPr lang="nl-NL" sz="1000" dirty="0">
                <a:solidFill>
                  <a:schemeClr val="accent1"/>
                </a:solidFill>
                <a:latin typeface="Verdana" charset="0"/>
                <a:ea typeface="Verdana" charset="0"/>
                <a:cs typeface="Verdana" charset="0"/>
              </a:rPr>
              <a:t>21-10-2019 | </a:t>
            </a:r>
            <a:fld id="{2DAB09C5-3251-4B47-B002-D03712DC64C3}" type="slidenum">
              <a:rPr lang="nl-NL" sz="1000" smtClean="0">
                <a:solidFill>
                  <a:schemeClr val="accent1"/>
                </a:solidFill>
                <a:latin typeface="Verdana" charset="0"/>
                <a:ea typeface="Verdana" charset="0"/>
                <a:cs typeface="Verdana" charset="0"/>
              </a:rPr>
              <a:pPr algn="r"/>
              <a:t>7</a:t>
            </a:fld>
            <a:endParaRPr lang="nl-NL" sz="1000"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783273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jdelijke aanduiding voor tekst 20"/>
          <p:cNvSpPr>
            <a:spLocks noGrp="1"/>
          </p:cNvSpPr>
          <p:nvPr>
            <p:ph type="body" sz="quarter" idx="13"/>
          </p:nvPr>
        </p:nvSpPr>
        <p:spPr>
          <a:xfrm>
            <a:off x="731836" y="1314451"/>
            <a:ext cx="11082211" cy="3885615"/>
          </a:xfrm>
        </p:spPr>
        <p:txBody>
          <a:bodyPr/>
          <a:lstStyle/>
          <a:p>
            <a:pPr lvl="1"/>
            <a:r>
              <a:rPr lang="en-GB" sz="2200" dirty="0">
                <a:solidFill>
                  <a:srgbClr val="003399"/>
                </a:solidFill>
              </a:rPr>
              <a:t> 4.5% of men and 9.4% of women was unemployed and looking for a job</a:t>
            </a:r>
          </a:p>
          <a:p>
            <a:pPr lvl="1"/>
            <a:endParaRPr lang="en-GB" sz="2200" dirty="0">
              <a:solidFill>
                <a:srgbClr val="003399"/>
              </a:solidFill>
            </a:endParaRPr>
          </a:p>
          <a:p>
            <a:pPr lvl="1"/>
            <a:r>
              <a:rPr lang="en-GB" sz="2200" dirty="0">
                <a:solidFill>
                  <a:srgbClr val="003399"/>
                </a:solidFill>
              </a:rPr>
              <a:t> Unemployed men and women were more often in other disadvantaged positions</a:t>
            </a:r>
          </a:p>
          <a:p>
            <a:pPr lvl="2"/>
            <a:r>
              <a:rPr lang="en-GB" sz="2000" dirty="0">
                <a:solidFill>
                  <a:srgbClr val="003399"/>
                </a:solidFill>
              </a:rPr>
              <a:t> for all other indicators and both genders</a:t>
            </a:r>
          </a:p>
          <a:p>
            <a:pPr lvl="2"/>
            <a:r>
              <a:rPr lang="en-GB" sz="2000" dirty="0">
                <a:solidFill>
                  <a:srgbClr val="003399"/>
                </a:solidFill>
              </a:rPr>
              <a:t> E.g.: home ownership: 77.9% of the employed versus 49.6% of the unemployed men</a:t>
            </a:r>
          </a:p>
        </p:txBody>
      </p:sp>
      <p:sp>
        <p:nvSpPr>
          <p:cNvPr id="19" name="Titel 18"/>
          <p:cNvSpPr>
            <a:spLocks noGrp="1"/>
          </p:cNvSpPr>
          <p:nvPr>
            <p:ph type="title"/>
          </p:nvPr>
        </p:nvSpPr>
        <p:spPr>
          <a:xfrm>
            <a:off x="731837" y="683763"/>
            <a:ext cx="2803185" cy="368750"/>
          </a:xfrm>
        </p:spPr>
        <p:txBody>
          <a:bodyPr/>
          <a:lstStyle/>
          <a:p>
            <a:r>
              <a:rPr lang="en-GB" sz="2400" dirty="0"/>
              <a:t>Main findings</a:t>
            </a:r>
          </a:p>
        </p:txBody>
      </p:sp>
      <p:sp>
        <p:nvSpPr>
          <p:cNvPr id="5" name="Tijdelijke aanduiding voor voettekst 8">
            <a:extLst>
              <a:ext uri="{FF2B5EF4-FFF2-40B4-BE49-F238E27FC236}">
                <a16:creationId xmlns:a16="http://schemas.microsoft.com/office/drawing/2014/main" id="{38ACDBBE-45FF-4143-822E-E35927E7E15A}"/>
              </a:ext>
            </a:extLst>
          </p:cNvPr>
          <p:cNvSpPr txBox="1">
            <a:spLocks/>
          </p:cNvSpPr>
          <p:nvPr/>
        </p:nvSpPr>
        <p:spPr>
          <a:xfrm>
            <a:off x="8610600" y="6265518"/>
            <a:ext cx="2743200" cy="15656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1000" dirty="0">
                <a:solidFill>
                  <a:schemeClr val="accent2"/>
                </a:solidFill>
                <a:latin typeface="Verdana" charset="0"/>
                <a:ea typeface="Verdana" charset="0"/>
                <a:cs typeface="Verdana" charset="0"/>
              </a:rPr>
              <a:t>Symposium </a:t>
            </a:r>
            <a:r>
              <a:rPr lang="nl-NL" sz="1000" dirty="0" err="1">
                <a:solidFill>
                  <a:schemeClr val="accent2"/>
                </a:solidFill>
                <a:latin typeface="Verdana" charset="0"/>
                <a:ea typeface="Verdana" charset="0"/>
                <a:cs typeface="Verdana" charset="0"/>
              </a:rPr>
              <a:t>CausIneq</a:t>
            </a:r>
            <a:endParaRPr lang="nl-NL" sz="1000" dirty="0">
              <a:solidFill>
                <a:schemeClr val="accent2"/>
              </a:solidFill>
              <a:latin typeface="Verdana" charset="0"/>
              <a:ea typeface="Verdana" charset="0"/>
              <a:cs typeface="Verdana" charset="0"/>
            </a:endParaRPr>
          </a:p>
        </p:txBody>
      </p:sp>
      <p:sp>
        <p:nvSpPr>
          <p:cNvPr id="6" name="Tijdelijke aanduiding voor dianummer 3">
            <a:extLst>
              <a:ext uri="{FF2B5EF4-FFF2-40B4-BE49-F238E27FC236}">
                <a16:creationId xmlns:a16="http://schemas.microsoft.com/office/drawing/2014/main" id="{8D6FEC83-97A2-7F4A-B0BF-52687195DC50}"/>
              </a:ext>
            </a:extLst>
          </p:cNvPr>
          <p:cNvSpPr txBox="1">
            <a:spLocks/>
          </p:cNvSpPr>
          <p:nvPr/>
        </p:nvSpPr>
        <p:spPr>
          <a:xfrm>
            <a:off x="8610600" y="6418139"/>
            <a:ext cx="2743200" cy="28330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dirty="0"/>
              <a:t> </a:t>
            </a:r>
            <a:r>
              <a:rPr lang="nl-NL" sz="1000" dirty="0">
                <a:solidFill>
                  <a:schemeClr val="accent1"/>
                </a:solidFill>
                <a:latin typeface="Verdana" charset="0"/>
                <a:ea typeface="Verdana" charset="0"/>
                <a:cs typeface="Verdana" charset="0"/>
              </a:rPr>
              <a:t>21-10-2019 | </a:t>
            </a:r>
            <a:fld id="{2DAB09C5-3251-4B47-B002-D03712DC64C3}" type="slidenum">
              <a:rPr lang="nl-NL" sz="1000" smtClean="0">
                <a:solidFill>
                  <a:schemeClr val="accent1"/>
                </a:solidFill>
                <a:latin typeface="Verdana" charset="0"/>
                <a:ea typeface="Verdana" charset="0"/>
                <a:cs typeface="Verdana" charset="0"/>
              </a:rPr>
              <a:pPr algn="r"/>
              <a:t>8</a:t>
            </a:fld>
            <a:endParaRPr lang="nl-NL" sz="1000"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67456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jdelijke aanduiding voor tekst 20"/>
          <p:cNvSpPr>
            <a:spLocks noGrp="1"/>
          </p:cNvSpPr>
          <p:nvPr>
            <p:ph type="body" sz="quarter" idx="13"/>
          </p:nvPr>
        </p:nvSpPr>
        <p:spPr>
          <a:xfrm>
            <a:off x="731836" y="1314451"/>
            <a:ext cx="11082211" cy="3885615"/>
          </a:xfrm>
        </p:spPr>
        <p:txBody>
          <a:bodyPr/>
          <a:lstStyle/>
          <a:p>
            <a:pPr lvl="1"/>
            <a:r>
              <a:rPr lang="en-GB" sz="2200" dirty="0">
                <a:solidFill>
                  <a:srgbClr val="003399"/>
                </a:solidFill>
              </a:rPr>
              <a:t> Unemployment ~ all-cause and cause-specific mortality</a:t>
            </a:r>
          </a:p>
          <a:p>
            <a:pPr lvl="1"/>
            <a:endParaRPr lang="en-GB" sz="2200" dirty="0">
              <a:solidFill>
                <a:srgbClr val="003399"/>
              </a:solidFill>
            </a:endParaRPr>
          </a:p>
          <a:p>
            <a:pPr lvl="1"/>
            <a:r>
              <a:rPr lang="en-GB" sz="2200" dirty="0">
                <a:solidFill>
                  <a:srgbClr val="003399"/>
                </a:solidFill>
              </a:rPr>
              <a:t> Association was stronger among men than among women</a:t>
            </a:r>
          </a:p>
          <a:p>
            <a:pPr lvl="1"/>
            <a:endParaRPr lang="en-GB" sz="2200" dirty="0">
              <a:solidFill>
                <a:srgbClr val="003399"/>
              </a:solidFill>
            </a:endParaRPr>
          </a:p>
        </p:txBody>
      </p:sp>
      <p:sp>
        <p:nvSpPr>
          <p:cNvPr id="19" name="Titel 18"/>
          <p:cNvSpPr>
            <a:spLocks noGrp="1"/>
          </p:cNvSpPr>
          <p:nvPr>
            <p:ph type="title"/>
          </p:nvPr>
        </p:nvSpPr>
        <p:spPr>
          <a:xfrm>
            <a:off x="731837" y="683763"/>
            <a:ext cx="2803185" cy="368750"/>
          </a:xfrm>
        </p:spPr>
        <p:txBody>
          <a:bodyPr/>
          <a:lstStyle/>
          <a:p>
            <a:r>
              <a:rPr lang="en-GB" sz="2400" dirty="0"/>
              <a:t>Main findings</a:t>
            </a:r>
          </a:p>
        </p:txBody>
      </p:sp>
      <p:sp>
        <p:nvSpPr>
          <p:cNvPr id="5" name="Tijdelijke aanduiding voor voettekst 8">
            <a:extLst>
              <a:ext uri="{FF2B5EF4-FFF2-40B4-BE49-F238E27FC236}">
                <a16:creationId xmlns:a16="http://schemas.microsoft.com/office/drawing/2014/main" id="{38ACDBBE-45FF-4143-822E-E35927E7E15A}"/>
              </a:ext>
            </a:extLst>
          </p:cNvPr>
          <p:cNvSpPr txBox="1">
            <a:spLocks/>
          </p:cNvSpPr>
          <p:nvPr/>
        </p:nvSpPr>
        <p:spPr>
          <a:xfrm>
            <a:off x="8610600" y="6265518"/>
            <a:ext cx="2743200" cy="156560"/>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1000" dirty="0">
                <a:solidFill>
                  <a:schemeClr val="accent2"/>
                </a:solidFill>
                <a:latin typeface="Verdana" charset="0"/>
                <a:ea typeface="Verdana" charset="0"/>
                <a:cs typeface="Verdana" charset="0"/>
              </a:rPr>
              <a:t>Symposium </a:t>
            </a:r>
            <a:r>
              <a:rPr lang="nl-NL" sz="1000" dirty="0" err="1">
                <a:solidFill>
                  <a:schemeClr val="accent2"/>
                </a:solidFill>
                <a:latin typeface="Verdana" charset="0"/>
                <a:ea typeface="Verdana" charset="0"/>
                <a:cs typeface="Verdana" charset="0"/>
              </a:rPr>
              <a:t>CausIneq</a:t>
            </a:r>
            <a:endParaRPr lang="nl-NL" sz="1000" dirty="0">
              <a:solidFill>
                <a:schemeClr val="accent2"/>
              </a:solidFill>
              <a:latin typeface="Verdana" charset="0"/>
              <a:ea typeface="Verdana" charset="0"/>
              <a:cs typeface="Verdana" charset="0"/>
            </a:endParaRPr>
          </a:p>
        </p:txBody>
      </p:sp>
      <p:sp>
        <p:nvSpPr>
          <p:cNvPr id="6" name="Tijdelijke aanduiding voor dianummer 3">
            <a:extLst>
              <a:ext uri="{FF2B5EF4-FFF2-40B4-BE49-F238E27FC236}">
                <a16:creationId xmlns:a16="http://schemas.microsoft.com/office/drawing/2014/main" id="{8D6FEC83-97A2-7F4A-B0BF-52687195DC50}"/>
              </a:ext>
            </a:extLst>
          </p:cNvPr>
          <p:cNvSpPr txBox="1">
            <a:spLocks/>
          </p:cNvSpPr>
          <p:nvPr/>
        </p:nvSpPr>
        <p:spPr>
          <a:xfrm>
            <a:off x="8610600" y="6418139"/>
            <a:ext cx="2743200" cy="283301"/>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dirty="0"/>
              <a:t> </a:t>
            </a:r>
            <a:r>
              <a:rPr lang="nl-NL" sz="1000" dirty="0">
                <a:solidFill>
                  <a:schemeClr val="accent1"/>
                </a:solidFill>
                <a:latin typeface="Verdana" charset="0"/>
                <a:ea typeface="Verdana" charset="0"/>
                <a:cs typeface="Verdana" charset="0"/>
              </a:rPr>
              <a:t>21-10-2019 | </a:t>
            </a:r>
            <a:fld id="{2DAB09C5-3251-4B47-B002-D03712DC64C3}" type="slidenum">
              <a:rPr lang="nl-NL" sz="1000" smtClean="0">
                <a:solidFill>
                  <a:schemeClr val="accent1"/>
                </a:solidFill>
                <a:latin typeface="Verdana" charset="0"/>
                <a:ea typeface="Verdana" charset="0"/>
                <a:cs typeface="Verdana" charset="0"/>
              </a:rPr>
              <a:pPr algn="r"/>
              <a:t>9</a:t>
            </a:fld>
            <a:endParaRPr lang="nl-NL" sz="1000" dirty="0">
              <a:solidFill>
                <a:schemeClr val="accent1"/>
              </a:solidFill>
              <a:latin typeface="Verdana" charset="0"/>
              <a:ea typeface="Verdana" charset="0"/>
              <a:cs typeface="Verdana" charset="0"/>
            </a:endParaRPr>
          </a:p>
        </p:txBody>
      </p:sp>
    </p:spTree>
    <p:extLst>
      <p:ext uri="{BB962C8B-B14F-4D97-AF65-F5344CB8AC3E}">
        <p14:creationId xmlns:p14="http://schemas.microsoft.com/office/powerpoint/2010/main" val="2368720221"/>
      </p:ext>
    </p:extLst>
  </p:cSld>
  <p:clrMapOvr>
    <a:masterClrMapping/>
  </p:clrMapOvr>
</p:sld>
</file>

<file path=ppt/theme/theme1.xml><?xml version="1.0" encoding="utf-8"?>
<a:theme xmlns:a="http://schemas.openxmlformats.org/drawingml/2006/main" name="1 VUB THEME">
  <a:themeElements>
    <a:clrScheme name="VUB 2017">
      <a:dk1>
        <a:srgbClr val="000000"/>
      </a:dk1>
      <a:lt1>
        <a:srgbClr val="FFFFFF"/>
      </a:lt1>
      <a:dk2>
        <a:srgbClr val="44546A"/>
      </a:dk2>
      <a:lt2>
        <a:srgbClr val="E7E6E6"/>
      </a:lt2>
      <a:accent1>
        <a:srgbClr val="00339F"/>
      </a:accent1>
      <a:accent2>
        <a:srgbClr val="FF6600"/>
      </a:accent2>
      <a:accent3>
        <a:srgbClr val="E7E6E5"/>
      </a:accent3>
      <a:accent4>
        <a:srgbClr val="4B4B4B"/>
      </a:accent4>
      <a:accent5>
        <a:srgbClr val="577EC1"/>
      </a:accent5>
      <a:accent6>
        <a:srgbClr val="FFAA8B"/>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44450">
          <a:solidFill>
            <a:srgbClr val="0033A0"/>
          </a:solidFill>
        </a:ln>
      </a:spPr>
      <a:bodyPr rtlCol="0" anchor="ctr"/>
      <a:lstStyle>
        <a:defPPr algn="ctr">
          <a:defRPr sz="1600" dirty="0" err="1" smtClean="0">
            <a:solidFill>
              <a:srgbClr val="0033A0"/>
            </a:solidFill>
            <a:latin typeface="Verdana" charset="0"/>
            <a:ea typeface="Verdana" charset="0"/>
            <a:cs typeface="Verdana"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mtClean="0">
            <a:solidFill>
              <a:srgbClr val="0033A0"/>
            </a:solidFill>
            <a:latin typeface="Verdana" charset="0"/>
            <a:ea typeface="Verdana" charset="0"/>
            <a:cs typeface="Verdana" charset="0"/>
          </a:defRPr>
        </a:defPPr>
      </a:lstStyle>
    </a:txDef>
  </a:objectDefaults>
  <a:extraClrSchemeLst/>
  <a:extLst>
    <a:ext uri="{05A4C25C-085E-4340-85A3-A5531E510DB2}">
      <thm15:themeFamily xmlns:thm15="http://schemas.microsoft.com/office/thememl/2012/main" name="VUB-tmp2017" id="{10DC50E6-1B59-A244-B26B-E5A459B5CBCA}" vid="{6CBD3AA6-F9C4-3943-A482-D8B422AB87A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 VUB THEME</Template>
  <TotalTime>10400</TotalTime>
  <Words>3365</Words>
  <Application>Microsoft Macintosh PowerPoint</Application>
  <PresentationFormat>Widescreen</PresentationFormat>
  <Paragraphs>363</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LucidaGrande</vt:lpstr>
      <vt:lpstr>Verdana</vt:lpstr>
      <vt:lpstr>Wingdings</vt:lpstr>
      <vt:lpstr>1 VUB THEME</vt:lpstr>
      <vt:lpstr>Unemployment and cause-specific mortality in the Belgian working-age population</vt:lpstr>
      <vt:lpstr>RATIONALE of this study</vt:lpstr>
      <vt:lpstr>Study aims</vt:lpstr>
      <vt:lpstr>Dataset</vt:lpstr>
      <vt:lpstr>Study population</vt:lpstr>
      <vt:lpstr>Variables of interest</vt:lpstr>
      <vt:lpstr>Statistical analyses</vt:lpstr>
      <vt:lpstr>Main findings</vt:lpstr>
      <vt:lpstr>Main findings</vt:lpstr>
      <vt:lpstr>All-cause mortality by employment status, by gender</vt:lpstr>
      <vt:lpstr>Main findings</vt:lpstr>
      <vt:lpstr>Relative mortality differences by employment status, Men</vt:lpstr>
      <vt:lpstr>Main findings</vt:lpstr>
      <vt:lpstr>Unadjusted versus adjusted for other indicators of SEP</vt:lpstr>
      <vt:lpstr>Main findings</vt:lpstr>
      <vt:lpstr>Cross-classification employment - measures of disadvantage</vt:lpstr>
      <vt:lpstr>Cross-classification employment - measures of disadvantage</vt:lpstr>
      <vt:lpstr>Discussion</vt:lpstr>
      <vt:lpstr>Wrap up</vt:lpstr>
      <vt:lpstr>To do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Katrien VANTHOMME</dc:creator>
  <cp:lastModifiedBy>Katrien VANTHOMME</cp:lastModifiedBy>
  <cp:revision>137</cp:revision>
  <cp:lastPrinted>2019-10-21T06:05:01Z</cp:lastPrinted>
  <dcterms:created xsi:type="dcterms:W3CDTF">2018-06-01T15:04:21Z</dcterms:created>
  <dcterms:modified xsi:type="dcterms:W3CDTF">2019-10-21T06:07:30Z</dcterms:modified>
</cp:coreProperties>
</file>